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1">
  <p:sldMasterIdLst>
    <p:sldMasterId id="2147483651" r:id="rId1"/>
  </p:sldMasterIdLst>
  <p:notesMasterIdLst>
    <p:notesMasterId r:id="rId31"/>
  </p:notesMasterIdLst>
  <p:sldIdLst>
    <p:sldId id="256" r:id="rId2"/>
    <p:sldId id="260" r:id="rId3"/>
    <p:sldId id="297" r:id="rId4"/>
    <p:sldId id="293" r:id="rId5"/>
    <p:sldId id="264" r:id="rId6"/>
    <p:sldId id="265" r:id="rId7"/>
    <p:sldId id="290" r:id="rId8"/>
    <p:sldId id="289" r:id="rId9"/>
    <p:sldId id="258" r:id="rId10"/>
    <p:sldId id="296" r:id="rId11"/>
    <p:sldId id="278" r:id="rId12"/>
    <p:sldId id="267" r:id="rId13"/>
    <p:sldId id="292" r:id="rId14"/>
    <p:sldId id="268" r:id="rId15"/>
    <p:sldId id="271" r:id="rId16"/>
    <p:sldId id="291" r:id="rId17"/>
    <p:sldId id="269" r:id="rId18"/>
    <p:sldId id="270" r:id="rId19"/>
    <p:sldId id="273" r:id="rId20"/>
    <p:sldId id="274" r:id="rId21"/>
    <p:sldId id="275" r:id="rId22"/>
    <p:sldId id="276" r:id="rId23"/>
    <p:sldId id="277" r:id="rId24"/>
    <p:sldId id="294" r:id="rId25"/>
    <p:sldId id="272" r:id="rId26"/>
    <p:sldId id="279" r:id="rId27"/>
    <p:sldId id="262" r:id="rId28"/>
    <p:sldId id="261" r:id="rId29"/>
    <p:sldId id="284"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600"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8/28/2025</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0EB4DDD2-F513-4D03-A12D-F4EBB6EEC92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6AE47E64-798C-4FA5-9A01-C186798D350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a:extLst>
              <a:ext uri="{FF2B5EF4-FFF2-40B4-BE49-F238E27FC236}">
                <a16:creationId xmlns:a16="http://schemas.microsoft.com/office/drawing/2014/main" id="{8AAF6671-CF57-4FE7-9564-BC1BD2D3F8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A4161F-D1BC-4775-A27C-095A4F1500A1}" type="slidenum">
              <a:rPr lang="en-US" altLang="en-US">
                <a:latin typeface="Arial" panose="020B0604020202020204" pitchFamily="34" charset="0"/>
              </a:rPr>
              <a:pPr>
                <a:spcBef>
                  <a:spcPct val="0"/>
                </a:spcBef>
              </a:pPr>
              <a:t>4</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7B1C360E-2221-4A8A-A833-845CC96854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47580018-939E-46D8-8991-7CFDBB3D51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1508" name="Slide Number Placeholder 3">
            <a:extLst>
              <a:ext uri="{FF2B5EF4-FFF2-40B4-BE49-F238E27FC236}">
                <a16:creationId xmlns:a16="http://schemas.microsoft.com/office/drawing/2014/main" id="{A9D00D53-49F5-4398-80E1-8103863C32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26FEF98-36C8-457B-8AE1-C8C1C5E86657}" type="slidenum">
              <a:rPr lang="en-US" altLang="en-US">
                <a:latin typeface="Arial" panose="020B0604020202020204" pitchFamily="34" charset="0"/>
              </a:rPr>
              <a:pPr eaLnBrk="1" hangingPunct="1">
                <a:spcBef>
                  <a:spcPct val="0"/>
                </a:spcBef>
              </a:pPr>
              <a:t>13</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7B1C360E-2221-4A8A-A833-845CC96854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47580018-939E-46D8-8991-7CFDBB3D51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1508" name="Slide Number Placeholder 3">
            <a:extLst>
              <a:ext uri="{FF2B5EF4-FFF2-40B4-BE49-F238E27FC236}">
                <a16:creationId xmlns:a16="http://schemas.microsoft.com/office/drawing/2014/main" id="{A9D00D53-49F5-4398-80E1-8103863C32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26FEF98-36C8-457B-8AE1-C8C1C5E86657}" type="slidenum">
              <a:rPr lang="en-US" altLang="en-US">
                <a:latin typeface="Arial" panose="020B0604020202020204" pitchFamily="34" charset="0"/>
              </a:rPr>
              <a:pPr eaLnBrk="1" hangingPunct="1">
                <a:spcBef>
                  <a:spcPct val="0"/>
                </a:spcBef>
              </a:pPr>
              <a:t>16</a:t>
            </a:fld>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7B1C360E-2221-4A8A-A833-845CC96854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47580018-939E-46D8-8991-7CFDBB3D51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1508" name="Slide Number Placeholder 3">
            <a:extLst>
              <a:ext uri="{FF2B5EF4-FFF2-40B4-BE49-F238E27FC236}">
                <a16:creationId xmlns:a16="http://schemas.microsoft.com/office/drawing/2014/main" id="{A9D00D53-49F5-4398-80E1-8103863C32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26FEF98-36C8-457B-8AE1-C8C1C5E86657}" type="slidenum">
              <a:rPr lang="en-US" altLang="en-US">
                <a:latin typeface="Arial" panose="020B0604020202020204" pitchFamily="34" charset="0"/>
              </a:rPr>
              <a:pPr eaLnBrk="1" hangingPunct="1">
                <a:spcBef>
                  <a:spcPct val="0"/>
                </a:spcBef>
              </a:pPr>
              <a:t>24</a:t>
            </a:fld>
            <a:endParaRPr lang="en-US" altLang="en-US">
              <a:latin typeface="Arial" panose="020B0604020202020204" pitchFamily="34" charset="0"/>
            </a:endParaRPr>
          </a:p>
        </p:txBody>
      </p:sp>
    </p:spTree>
    <p:extLst>
      <p:ext uri="{BB962C8B-B14F-4D97-AF65-F5344CB8AC3E}">
        <p14:creationId xmlns:p14="http://schemas.microsoft.com/office/powerpoint/2010/main" val="135361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AE658C1D-DF52-40D4-9243-22D98BF715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681951DE-AB41-4940-9A86-69EE404125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100" name="Slide Number Placeholder 3">
            <a:extLst>
              <a:ext uri="{FF2B5EF4-FFF2-40B4-BE49-F238E27FC236}">
                <a16:creationId xmlns:a16="http://schemas.microsoft.com/office/drawing/2014/main" id="{241510B0-0456-4A2C-9CB2-8DFEB934070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DCD35BD-C1BB-4982-A7A9-465FDD125050}" type="slidenum">
              <a:rPr lang="en-US" altLang="en-US"/>
              <a:pPr eaLnBrk="1" hangingPunct="1"/>
              <a:t>28</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The Preexisting Duty Rule</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a:xfrm>
            <a:off x="1752600" y="4191000"/>
            <a:ext cx="6553200" cy="1752600"/>
          </a:xfrm>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2C9FC-388A-4D52-A199-43A3A25EC1CD}"/>
              </a:ext>
            </a:extLst>
          </p:cNvPr>
          <p:cNvSpPr>
            <a:spLocks noGrp="1"/>
          </p:cNvSpPr>
          <p:nvPr>
            <p:ph type="title"/>
          </p:nvPr>
        </p:nvSpPr>
        <p:spPr/>
        <p:txBody>
          <a:bodyPr/>
          <a:lstStyle/>
          <a:p>
            <a:r>
              <a:rPr lang="en-US" dirty="0"/>
              <a:t>Sarah, Ted, and Tillie Again </a:t>
            </a:r>
          </a:p>
        </p:txBody>
      </p:sp>
      <p:sp>
        <p:nvSpPr>
          <p:cNvPr id="3" name="Content Placeholder 2">
            <a:extLst>
              <a:ext uri="{FF2B5EF4-FFF2-40B4-BE49-F238E27FC236}">
                <a16:creationId xmlns:a16="http://schemas.microsoft.com/office/drawing/2014/main" id="{748ED97D-6189-4879-A085-8CC9ECAFCD43}"/>
              </a:ext>
            </a:extLst>
          </p:cNvPr>
          <p:cNvSpPr>
            <a:spLocks noGrp="1"/>
          </p:cNvSpPr>
          <p:nvPr>
            <p:ph idx="1"/>
          </p:nvPr>
        </p:nvSpPr>
        <p:spPr>
          <a:xfrm>
            <a:off x="381000" y="1163637"/>
            <a:ext cx="8229600" cy="4530725"/>
          </a:xfrm>
        </p:spPr>
        <p:txBody>
          <a:bodyPr/>
          <a:lstStyle/>
          <a:p>
            <a:pPr marL="0" marR="0">
              <a:spcBef>
                <a:spcPts val="0"/>
              </a:spcBef>
              <a:spcAft>
                <a:spcPts val="0"/>
              </a:spcAft>
            </a:pPr>
            <a:r>
              <a:rPr lang="en-US" sz="2400" i="1" dirty="0">
                <a:effectLst/>
                <a:ea typeface="Times New Roman" panose="02020603050405020304" pitchFamily="18" charset="0"/>
                <a:cs typeface="Arial" panose="020B0604020202020204" pitchFamily="34" charset="0"/>
              </a:rPr>
              <a:t>Ted</a:t>
            </a:r>
            <a:r>
              <a:rPr lang="en-US" sz="2400" i="1" dirty="0">
                <a:ea typeface="Times New Roman" panose="02020603050405020304" pitchFamily="18" charset="0"/>
                <a:cs typeface="Arial" panose="020B0604020202020204" pitchFamily="34" charset="0"/>
              </a:rPr>
              <a:t>: </a:t>
            </a:r>
            <a:r>
              <a:rPr lang="en-US" sz="2400" dirty="0">
                <a:effectLst/>
                <a:ea typeface="Times New Roman" panose="02020603050405020304" pitchFamily="18" charset="0"/>
                <a:cs typeface="Arial" panose="020B0604020202020204" pitchFamily="34" charset="0"/>
              </a:rPr>
              <a:t>Ted promises to pay her $1000 dollars if Sarah promises to follow her nutritionist’s eating plan.  Sarah so promises.  </a:t>
            </a:r>
          </a:p>
          <a:p>
            <a:pPr marL="0" marR="0">
              <a:spcBef>
                <a:spcPts val="0"/>
              </a:spcBef>
              <a:spcAft>
                <a:spcPts val="0"/>
              </a:spcAft>
            </a:pPr>
            <a:r>
              <a:rPr lang="en-US" sz="2400" i="1" dirty="0">
                <a:ea typeface="Times New Roman" panose="02020603050405020304" pitchFamily="18" charset="0"/>
                <a:cs typeface="Arial" panose="020B0604020202020204" pitchFamily="34" charset="0"/>
              </a:rPr>
              <a:t>Dorothy</a:t>
            </a:r>
            <a:r>
              <a:rPr lang="en-US" sz="2400" dirty="0">
                <a:ea typeface="Times New Roman" panose="02020603050405020304" pitchFamily="18" charset="0"/>
                <a:cs typeface="Arial" panose="020B0604020202020204" pitchFamily="34" charset="0"/>
              </a:rPr>
              <a:t>: Dorothy promises to pay $100 </a:t>
            </a:r>
            <a:r>
              <a:rPr lang="en-US" sz="2400" dirty="0">
                <a:effectLst/>
                <a:ea typeface="Times New Roman" panose="02020603050405020304" pitchFamily="18" charset="0"/>
                <a:cs typeface="Arial" panose="020B0604020202020204" pitchFamily="34" charset="0"/>
              </a:rPr>
              <a:t>for each pound she gains by following the nutritionist’s eating plan. </a:t>
            </a: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Arial" panose="020B0604020202020204" pitchFamily="34" charset="0"/>
              </a:rPr>
              <a:t>Is Dorothy’s promise unenforceable under the pre-existing duty rule?  </a:t>
            </a:r>
            <a:endParaRPr lang="en-US" sz="2400" dirty="0">
              <a:effectLst/>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2400" dirty="0">
                <a:effectLst/>
                <a:ea typeface="Times New Roman" panose="02020603050405020304" pitchFamily="18" charset="0"/>
                <a:cs typeface="Times New Roman" panose="02020603050405020304" pitchFamily="18" charset="0"/>
              </a:rPr>
              <a:t> </a:t>
            </a:r>
          </a:p>
          <a:p>
            <a:pPr marL="0" marR="0">
              <a:spcBef>
                <a:spcPts val="0"/>
              </a:spcBef>
              <a:spcAft>
                <a:spcPts val="0"/>
              </a:spcAft>
            </a:pPr>
            <a:r>
              <a:rPr lang="en-US" sz="2000" b="1" dirty="0">
                <a:effectLst/>
                <a:latin typeface="Verdana" panose="020B0604030504040204" pitchFamily="34" charset="0"/>
                <a:ea typeface="Times New Roman" panose="02020603050405020304" pitchFamily="18" charset="0"/>
                <a:cs typeface="Arial" panose="020B0604020202020204" pitchFamily="34" charset="0"/>
              </a:rPr>
              <a:t>(a) Yes.</a:t>
            </a:r>
            <a:endParaRPr lang="en-US" sz="20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2000" b="1" dirty="0">
                <a:effectLst/>
                <a:latin typeface="Verdana" panose="020B0604030504040204" pitchFamily="34" charset="0"/>
                <a:ea typeface="Times New Roman" panose="02020603050405020304" pitchFamily="18" charset="0"/>
                <a:cs typeface="Arial" panose="020B0604020202020204" pitchFamily="34" charset="0"/>
              </a:rPr>
              <a:t> </a:t>
            </a:r>
            <a:endParaRPr lang="en-US" sz="20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b="1" dirty="0">
                <a:effectLst/>
                <a:latin typeface="Verdana" panose="020B0604030504040204" pitchFamily="34" charset="0"/>
                <a:ea typeface="Times New Roman" panose="02020603050405020304" pitchFamily="18" charset="0"/>
                <a:cs typeface="Arial" panose="020B0604020202020204" pitchFamily="34" charset="0"/>
              </a:rPr>
              <a:t>(b) No.</a:t>
            </a:r>
            <a:endParaRPr lang="en-US" sz="20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37811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97FFC-90D0-44CD-A301-CE618E3C7918}"/>
              </a:ext>
            </a:extLst>
          </p:cNvPr>
          <p:cNvSpPr>
            <a:spLocks noGrp="1"/>
          </p:cNvSpPr>
          <p:nvPr>
            <p:ph type="title"/>
          </p:nvPr>
        </p:nvSpPr>
        <p:spPr/>
        <p:txBody>
          <a:bodyPr/>
          <a:lstStyle/>
          <a:p>
            <a:r>
              <a:rPr lang="en-US" sz="3600" i="1" dirty="0">
                <a:effectLst/>
                <a:ea typeface="Times New Roman" panose="02020603050405020304" pitchFamily="18" charset="0"/>
                <a:cs typeface="Verdana" panose="020B0604030504040204" pitchFamily="34" charset="0"/>
              </a:rPr>
              <a:t>De </a:t>
            </a:r>
            <a:r>
              <a:rPr lang="en-US" sz="3600" i="1" dirty="0" err="1">
                <a:effectLst/>
                <a:ea typeface="Times New Roman" panose="02020603050405020304" pitchFamily="18" charset="0"/>
                <a:cs typeface="Verdana" panose="020B0604030504040204" pitchFamily="34" charset="0"/>
              </a:rPr>
              <a:t>Cicco</a:t>
            </a:r>
            <a:r>
              <a:rPr lang="en-US" sz="3600" i="1" dirty="0">
                <a:effectLst/>
                <a:ea typeface="Times New Roman" panose="02020603050405020304" pitchFamily="18" charset="0"/>
                <a:cs typeface="Verdana" panose="020B0604030504040204" pitchFamily="34" charset="0"/>
              </a:rPr>
              <a:t> v. Schweitzer</a:t>
            </a:r>
            <a:br>
              <a:rPr lang="en-US" sz="1800" dirty="0">
                <a:effectLst/>
                <a:latin typeface="Verdana" panose="020B060403050404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81FC5DA-9C03-4979-A306-76784BEB2CF9}"/>
              </a:ext>
            </a:extLst>
          </p:cNvPr>
          <p:cNvSpPr>
            <a:spLocks noGrp="1"/>
          </p:cNvSpPr>
          <p:nvPr>
            <p:ph idx="1"/>
          </p:nvPr>
        </p:nvSpPr>
        <p:spPr>
          <a:xfrm>
            <a:off x="457200" y="1295400"/>
            <a:ext cx="8229600" cy="4530725"/>
          </a:xfrm>
        </p:spPr>
        <p:txBody>
          <a:bodyPr/>
          <a:lstStyle/>
          <a:p>
            <a:r>
              <a:rPr lang="en-US" sz="2200" dirty="0">
                <a:effectLst/>
                <a:ea typeface="Times New Roman" panose="02020603050405020304" pitchFamily="18" charset="0"/>
                <a:cs typeface="Verdana" panose="020B0604030504040204" pitchFamily="34" charset="0"/>
              </a:rPr>
              <a:t>Who is trying to get out of promise?  The father; her promised to pay $2500 if daughter married the Count.  They married, then later the father refused to pay.  </a:t>
            </a:r>
          </a:p>
          <a:p>
            <a:r>
              <a:rPr lang="en-US" sz="2200" dirty="0">
                <a:effectLst/>
                <a:ea typeface="Times New Roman" panose="02020603050405020304" pitchFamily="18" charset="0"/>
                <a:cs typeface="Verdana" panose="020B0604030504040204" pitchFamily="34" charset="0"/>
              </a:rPr>
              <a:t>The plaintiff is Attilio </a:t>
            </a:r>
            <a:r>
              <a:rPr lang="en-US" sz="2200" dirty="0" err="1">
                <a:effectLst/>
                <a:ea typeface="Times New Roman" panose="02020603050405020304" pitchFamily="18" charset="0"/>
                <a:cs typeface="Verdana" panose="020B0604030504040204" pitchFamily="34" charset="0"/>
              </a:rPr>
              <a:t>DeCicco</a:t>
            </a:r>
            <a:r>
              <a:rPr lang="en-US" sz="2200" dirty="0">
                <a:effectLst/>
                <a:ea typeface="Times New Roman" panose="02020603050405020304" pitchFamily="18" charset="0"/>
                <a:cs typeface="Verdana" panose="020B0604030504040204" pitchFamily="34" charset="0"/>
              </a:rPr>
              <a:t>.  Probable facts: the father promised to pay over several years; the couple sold the note to a moneylender, </a:t>
            </a:r>
            <a:r>
              <a:rPr lang="en-US" sz="2200" dirty="0" err="1">
                <a:effectLst/>
                <a:ea typeface="Times New Roman" panose="02020603050405020304" pitchFamily="18" charset="0"/>
                <a:cs typeface="Verdana" panose="020B0604030504040204" pitchFamily="34" charset="0"/>
              </a:rPr>
              <a:t>DeCicco</a:t>
            </a:r>
            <a:r>
              <a:rPr lang="en-US" sz="2200" dirty="0">
                <a:effectLst/>
                <a:ea typeface="Times New Roman" panose="02020603050405020304" pitchFamily="18" charset="0"/>
                <a:cs typeface="Verdana" panose="020B0604030504040204" pitchFamily="34" charset="0"/>
              </a:rPr>
              <a:t>; the father did not want to pay </a:t>
            </a:r>
            <a:r>
              <a:rPr lang="en-US" sz="2200" dirty="0" err="1">
                <a:effectLst/>
                <a:ea typeface="Times New Roman" panose="02020603050405020304" pitchFamily="18" charset="0"/>
                <a:cs typeface="Verdana" panose="020B0604030504040204" pitchFamily="34" charset="0"/>
              </a:rPr>
              <a:t>DeCicco</a:t>
            </a:r>
            <a:r>
              <a:rPr lang="en-US" sz="2200" dirty="0">
                <a:effectLst/>
                <a:ea typeface="Times New Roman" panose="02020603050405020304" pitchFamily="18" charset="0"/>
                <a:cs typeface="Verdana" panose="020B0604030504040204" pitchFamily="34" charset="0"/>
              </a:rPr>
              <a:t>; </a:t>
            </a:r>
            <a:r>
              <a:rPr lang="en-US" sz="2200" dirty="0" err="1">
                <a:effectLst/>
                <a:ea typeface="Times New Roman" panose="02020603050405020304" pitchFamily="18" charset="0"/>
                <a:cs typeface="Verdana" panose="020B0604030504040204" pitchFamily="34" charset="0"/>
              </a:rPr>
              <a:t>DeCicco</a:t>
            </a:r>
            <a:r>
              <a:rPr lang="en-US" sz="2200" dirty="0">
                <a:effectLst/>
                <a:ea typeface="Times New Roman" panose="02020603050405020304" pitchFamily="18" charset="0"/>
                <a:cs typeface="Verdana" panose="020B0604030504040204" pitchFamily="34" charset="0"/>
              </a:rPr>
              <a:t> had all rights of the couple since he bought the note.  </a:t>
            </a:r>
          </a:p>
          <a:p>
            <a:r>
              <a:rPr lang="en-US" sz="2200" dirty="0">
                <a:effectLst/>
                <a:ea typeface="Times New Roman" panose="02020603050405020304" pitchFamily="18" charset="0"/>
                <a:cs typeface="Verdana" panose="020B0604030504040204" pitchFamily="34" charset="0"/>
              </a:rPr>
              <a:t>At the time an engagement was </a:t>
            </a:r>
            <a:r>
              <a:rPr lang="en-US" sz="2200" i="1" dirty="0">
                <a:effectLst/>
                <a:ea typeface="Times New Roman" panose="02020603050405020304" pitchFamily="18" charset="0"/>
                <a:cs typeface="Verdana" panose="020B0604030504040204" pitchFamily="34" charset="0"/>
              </a:rPr>
              <a:t>legally enforceable</a:t>
            </a:r>
            <a:r>
              <a:rPr lang="en-US" sz="2200" dirty="0">
                <a:effectLst/>
                <a:ea typeface="Times New Roman" panose="02020603050405020304" pitchFamily="18" charset="0"/>
                <a:cs typeface="Verdana" panose="020B0604030504040204" pitchFamily="34" charset="0"/>
              </a:rPr>
              <a:t> promise to marry.  </a:t>
            </a:r>
          </a:p>
          <a:p>
            <a:r>
              <a:rPr lang="en-US" sz="2200" dirty="0">
                <a:effectLst/>
                <a:ea typeface="Times New Roman" panose="02020603050405020304" pitchFamily="18" charset="0"/>
                <a:cs typeface="Verdana" panose="020B0604030504040204" pitchFamily="34" charset="0"/>
              </a:rPr>
              <a:t>So the fathers promise to pay the money in exchange for the couple’s getting married was a promise to get them to do what the couple was already legally bound to do.  </a:t>
            </a:r>
          </a:p>
          <a:p>
            <a:r>
              <a:rPr lang="en-US" sz="2200" dirty="0">
                <a:effectLst/>
                <a:ea typeface="Times New Roman" panose="02020603050405020304" pitchFamily="18" charset="0"/>
                <a:cs typeface="Verdana" panose="020B0604030504040204" pitchFamily="34" charset="0"/>
              </a:rPr>
              <a:t>So there would seem to be a pre-existing duty rule problem here with the enforceability of the father’s promise. </a:t>
            </a:r>
            <a:endParaRPr lang="en-US" sz="2200" dirty="0"/>
          </a:p>
        </p:txBody>
      </p:sp>
    </p:spTree>
    <p:extLst>
      <p:ext uri="{BB962C8B-B14F-4D97-AF65-F5344CB8AC3E}">
        <p14:creationId xmlns:p14="http://schemas.microsoft.com/office/powerpoint/2010/main" val="157470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10AB9-875C-4A77-90C8-8ACD4DDF8256}"/>
              </a:ext>
            </a:extLst>
          </p:cNvPr>
          <p:cNvSpPr>
            <a:spLocks noGrp="1"/>
          </p:cNvSpPr>
          <p:nvPr>
            <p:ph type="title"/>
          </p:nvPr>
        </p:nvSpPr>
        <p:spPr/>
        <p:txBody>
          <a:bodyPr/>
          <a:lstStyle/>
          <a:p>
            <a:r>
              <a:rPr lang="en-US" dirty="0"/>
              <a:t>The Argument in </a:t>
            </a:r>
            <a:r>
              <a:rPr lang="en-US" i="1" dirty="0" err="1"/>
              <a:t>DeCicco</a:t>
            </a:r>
            <a:endParaRPr lang="en-US" i="1" dirty="0"/>
          </a:p>
        </p:txBody>
      </p:sp>
      <p:sp>
        <p:nvSpPr>
          <p:cNvPr id="3" name="Content Placeholder 2">
            <a:extLst>
              <a:ext uri="{FF2B5EF4-FFF2-40B4-BE49-F238E27FC236}">
                <a16:creationId xmlns:a16="http://schemas.microsoft.com/office/drawing/2014/main" id="{D50DADF1-98D5-4BCE-AA51-348CDEDFED1D}"/>
              </a:ext>
            </a:extLst>
          </p:cNvPr>
          <p:cNvSpPr>
            <a:spLocks noGrp="1"/>
          </p:cNvSpPr>
          <p:nvPr>
            <p:ph idx="1"/>
          </p:nvPr>
        </p:nvSpPr>
        <p:spPr>
          <a:xfrm>
            <a:off x="457200" y="1163637"/>
            <a:ext cx="8229600" cy="5618163"/>
          </a:xfrm>
        </p:spPr>
        <p:txBody>
          <a:bodyPr/>
          <a:lstStyle/>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1. In any contract, the parties to the contract can rescind the contract by mutual agreement. </a:t>
            </a:r>
          </a:p>
          <a:p>
            <a:pPr marL="571500" marR="0" indent="0">
              <a:spcBef>
                <a:spcPts val="0"/>
              </a:spcBef>
              <a:spcAft>
                <a:spcPts val="0"/>
              </a:spcAft>
              <a:buNone/>
            </a:pP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2. So </a:t>
            </a:r>
            <a:r>
              <a:rPr lang="en-US" sz="2400" i="1" dirty="0">
                <a:effectLst/>
                <a:ea typeface="Times New Roman" panose="02020603050405020304" pitchFamily="18" charset="0"/>
                <a:cs typeface="Times New Roman" panose="02020603050405020304" pitchFamily="18" charset="0"/>
              </a:rPr>
              <a:t>the couple </a:t>
            </a:r>
            <a:r>
              <a:rPr lang="en-US" sz="2400" dirty="0">
                <a:effectLst/>
                <a:ea typeface="Times New Roman" panose="02020603050405020304" pitchFamily="18" charset="0"/>
                <a:cs typeface="Times New Roman" panose="02020603050405020304" pitchFamily="18" charset="0"/>
              </a:rPr>
              <a:t>could rescind their engagement contract.</a:t>
            </a:r>
          </a:p>
          <a:p>
            <a:pPr marL="571500" marR="0" indent="0">
              <a:spcBef>
                <a:spcPts val="0"/>
              </a:spcBef>
              <a:spcAft>
                <a:spcPts val="0"/>
              </a:spcAft>
              <a:buNone/>
            </a:pP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3. So </a:t>
            </a:r>
            <a:r>
              <a:rPr lang="en-US" sz="2400" i="1" dirty="0">
                <a:effectLst/>
                <a:ea typeface="Times New Roman" panose="02020603050405020304" pitchFamily="18" charset="0"/>
                <a:cs typeface="Times New Roman" panose="02020603050405020304" pitchFamily="18" charset="0"/>
              </a:rPr>
              <a:t>the coup</a:t>
            </a:r>
            <a:r>
              <a:rPr lang="en-US" sz="2400" dirty="0">
                <a:effectLst/>
                <a:ea typeface="Times New Roman" panose="02020603050405020304" pitchFamily="18" charset="0"/>
                <a:cs typeface="Times New Roman" panose="02020603050405020304" pitchFamily="18" charset="0"/>
              </a:rPr>
              <a:t>le is not legally bound to get married.</a:t>
            </a:r>
          </a:p>
          <a:p>
            <a:pPr marL="571500" marR="0" indent="0">
              <a:spcBef>
                <a:spcPts val="0"/>
              </a:spcBef>
              <a:spcAft>
                <a:spcPts val="0"/>
              </a:spcAft>
              <a:buNone/>
            </a:pP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4. So the father’s promise is a promise </a:t>
            </a:r>
            <a:r>
              <a:rPr lang="en-US" sz="2400" i="1" dirty="0">
                <a:effectLst/>
                <a:ea typeface="Times New Roman" panose="02020603050405020304" pitchFamily="18" charset="0"/>
                <a:cs typeface="Times New Roman" panose="02020603050405020304" pitchFamily="18" charset="0"/>
              </a:rPr>
              <a:t>to the couple</a:t>
            </a:r>
            <a:r>
              <a:rPr lang="en-US" sz="2400" dirty="0">
                <a:effectLst/>
                <a:ea typeface="Times New Roman" panose="02020603050405020304" pitchFamily="18" charset="0"/>
                <a:cs typeface="Times New Roman" panose="02020603050405020304" pitchFamily="18" charset="0"/>
              </a:rPr>
              <a:t> to get them to agree not to do </a:t>
            </a:r>
            <a:r>
              <a:rPr lang="en-US" sz="2400" i="1" dirty="0">
                <a:effectLst/>
                <a:ea typeface="Times New Roman" panose="02020603050405020304" pitchFamily="18" charset="0"/>
                <a:cs typeface="Times New Roman" panose="02020603050405020304" pitchFamily="18" charset="0"/>
              </a:rPr>
              <a:t>something they have a legal right to do</a:t>
            </a:r>
            <a:r>
              <a:rPr lang="en-US" sz="2400" dirty="0">
                <a:effectLst/>
                <a:ea typeface="Times New Roman" panose="02020603050405020304" pitchFamily="18" charset="0"/>
                <a:cs typeface="Times New Roman" panose="02020603050405020304" pitchFamily="18" charset="0"/>
              </a:rPr>
              <a:t>: rescind the engagement by mutual agreement.  </a:t>
            </a:r>
          </a:p>
          <a:p>
            <a:pPr marL="571500" marR="0" indent="0">
              <a:spcBef>
                <a:spcPts val="0"/>
              </a:spcBef>
              <a:spcAft>
                <a:spcPts val="0"/>
              </a:spcAft>
              <a:buNone/>
            </a:pP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5. So the pre-existing duty rule does not prevent couple’s promise from serving as consideration for the father’s promise. </a:t>
            </a:r>
          </a:p>
          <a:p>
            <a:endParaRPr lang="en-US" dirty="0"/>
          </a:p>
        </p:txBody>
      </p:sp>
    </p:spTree>
    <p:extLst>
      <p:ext uri="{BB962C8B-B14F-4D97-AF65-F5344CB8AC3E}">
        <p14:creationId xmlns:p14="http://schemas.microsoft.com/office/powerpoint/2010/main" val="395960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E939A37F-6226-4631-9B29-F027388030D1}"/>
              </a:ext>
            </a:extLst>
          </p:cNvPr>
          <p:cNvSpPr>
            <a:spLocks noGrp="1"/>
          </p:cNvSpPr>
          <p:nvPr>
            <p:ph type="title"/>
          </p:nvPr>
        </p:nvSpPr>
        <p:spPr>
          <a:xfrm>
            <a:off x="457200" y="238125"/>
            <a:ext cx="8229600" cy="1139825"/>
          </a:xfrm>
        </p:spPr>
        <p:txBody>
          <a:bodyPr/>
          <a:lstStyle/>
          <a:p>
            <a:r>
              <a:rPr lang="en-US" altLang="en-US" dirty="0"/>
              <a:t>Rescission </a:t>
            </a:r>
          </a:p>
        </p:txBody>
      </p:sp>
      <p:sp>
        <p:nvSpPr>
          <p:cNvPr id="6" name="Oval 5">
            <a:extLst>
              <a:ext uri="{FF2B5EF4-FFF2-40B4-BE49-F238E27FC236}">
                <a16:creationId xmlns:a16="http://schemas.microsoft.com/office/drawing/2014/main" id="{B986AA9A-6E22-4AFC-B1A3-89FC69BAC4A1}"/>
              </a:ext>
            </a:extLst>
          </p:cNvPr>
          <p:cNvSpPr/>
          <p:nvPr/>
        </p:nvSpPr>
        <p:spPr>
          <a:xfrm>
            <a:off x="2133600"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7" name="Oval 6">
            <a:extLst>
              <a:ext uri="{FF2B5EF4-FFF2-40B4-BE49-F238E27FC236}">
                <a16:creationId xmlns:a16="http://schemas.microsoft.com/office/drawing/2014/main" id="{8BA79A2D-743F-4ECD-9D8C-BFC807BB1D83}"/>
              </a:ext>
            </a:extLst>
          </p:cNvPr>
          <p:cNvSpPr/>
          <p:nvPr/>
        </p:nvSpPr>
        <p:spPr>
          <a:xfrm>
            <a:off x="25495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Oval 7">
            <a:extLst>
              <a:ext uri="{FF2B5EF4-FFF2-40B4-BE49-F238E27FC236}">
                <a16:creationId xmlns:a16="http://schemas.microsoft.com/office/drawing/2014/main" id="{CC64B467-6C8F-4D9C-A73C-C5F1CF41FA74}"/>
              </a:ext>
            </a:extLst>
          </p:cNvPr>
          <p:cNvSpPr/>
          <p:nvPr/>
        </p:nvSpPr>
        <p:spPr>
          <a:xfrm>
            <a:off x="32766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CA9C1FDA-3361-492F-B53C-21E40F87F329}"/>
              </a:ext>
            </a:extLst>
          </p:cNvPr>
          <p:cNvSpPr/>
          <p:nvPr/>
        </p:nvSpPr>
        <p:spPr>
          <a:xfrm>
            <a:off x="2803525"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a:extLst>
              <a:ext uri="{FF2B5EF4-FFF2-40B4-BE49-F238E27FC236}">
                <a16:creationId xmlns:a16="http://schemas.microsoft.com/office/drawing/2014/main" id="{B0A6EC31-4AAE-492B-A2B0-1F89A95B1D37}"/>
              </a:ext>
            </a:extLst>
          </p:cNvPr>
          <p:cNvSpPr/>
          <p:nvPr/>
        </p:nvSpPr>
        <p:spPr>
          <a:xfrm>
            <a:off x="6172200" y="47244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1" name="Oval 10">
            <a:extLst>
              <a:ext uri="{FF2B5EF4-FFF2-40B4-BE49-F238E27FC236}">
                <a16:creationId xmlns:a16="http://schemas.microsoft.com/office/drawing/2014/main" id="{E49A0DCF-14A0-401D-9F27-E1CD3ADF4E66}"/>
              </a:ext>
            </a:extLst>
          </p:cNvPr>
          <p:cNvSpPr/>
          <p:nvPr/>
        </p:nvSpPr>
        <p:spPr>
          <a:xfrm>
            <a:off x="6607175" y="50133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Oval 11">
            <a:extLst>
              <a:ext uri="{FF2B5EF4-FFF2-40B4-BE49-F238E27FC236}">
                <a16:creationId xmlns:a16="http://schemas.microsoft.com/office/drawing/2014/main" id="{2A2DD41C-F0F9-414C-AA87-BB8671E99A4F}"/>
              </a:ext>
            </a:extLst>
          </p:cNvPr>
          <p:cNvSpPr/>
          <p:nvPr/>
        </p:nvSpPr>
        <p:spPr>
          <a:xfrm>
            <a:off x="7334250" y="50133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a:extLst>
              <a:ext uri="{FF2B5EF4-FFF2-40B4-BE49-F238E27FC236}">
                <a16:creationId xmlns:a16="http://schemas.microsoft.com/office/drawing/2014/main" id="{2DF1FDB4-C391-4C67-9FE3-E7931A54058D}"/>
              </a:ext>
            </a:extLst>
          </p:cNvPr>
          <p:cNvSpPr/>
          <p:nvPr/>
        </p:nvSpPr>
        <p:spPr>
          <a:xfrm>
            <a:off x="6867525" y="5722938"/>
            <a:ext cx="273050" cy="904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181" name="TextBox 13">
            <a:extLst>
              <a:ext uri="{FF2B5EF4-FFF2-40B4-BE49-F238E27FC236}">
                <a16:creationId xmlns:a16="http://schemas.microsoft.com/office/drawing/2014/main" id="{81CB51EA-3BE5-491C-9E01-331E758C5413}"/>
              </a:ext>
            </a:extLst>
          </p:cNvPr>
          <p:cNvSpPr txBox="1">
            <a:spLocks noChangeArrowheads="1"/>
          </p:cNvSpPr>
          <p:nvPr/>
        </p:nvSpPr>
        <p:spPr bwMode="auto">
          <a:xfrm>
            <a:off x="2057400" y="2614910"/>
            <a:ext cx="1676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I agree to rescind this agreement.</a:t>
            </a:r>
          </a:p>
        </p:txBody>
      </p:sp>
      <p:sp>
        <p:nvSpPr>
          <p:cNvPr id="2" name="Scroll: Vertical 1">
            <a:extLst>
              <a:ext uri="{FF2B5EF4-FFF2-40B4-BE49-F238E27FC236}">
                <a16:creationId xmlns:a16="http://schemas.microsoft.com/office/drawing/2014/main" id="{BBC93AFE-6A42-49AC-B75D-9AFB8AC5BA13}"/>
              </a:ext>
            </a:extLst>
          </p:cNvPr>
          <p:cNvSpPr/>
          <p:nvPr/>
        </p:nvSpPr>
        <p:spPr>
          <a:xfrm>
            <a:off x="4153731" y="3886200"/>
            <a:ext cx="1473199" cy="1927225"/>
          </a:xfrm>
          <a:prstGeom prst="verticalScroll">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3" name="TextBox 2">
            <a:extLst>
              <a:ext uri="{FF2B5EF4-FFF2-40B4-BE49-F238E27FC236}">
                <a16:creationId xmlns:a16="http://schemas.microsoft.com/office/drawing/2014/main" id="{677EC5AF-1989-4144-B038-C1F8B669F4C3}"/>
              </a:ext>
            </a:extLst>
          </p:cNvPr>
          <p:cNvSpPr txBox="1"/>
          <p:nvPr/>
        </p:nvSpPr>
        <p:spPr>
          <a:xfrm>
            <a:off x="4384675" y="4495800"/>
            <a:ext cx="1231899" cy="646331"/>
          </a:xfrm>
          <a:prstGeom prst="rect">
            <a:avLst/>
          </a:prstGeom>
          <a:noFill/>
        </p:spPr>
        <p:txBody>
          <a:bodyPr wrap="square" rtlCol="0">
            <a:spAutoFit/>
          </a:bodyPr>
          <a:lstStyle/>
          <a:p>
            <a:r>
              <a:rPr lang="en-US" dirty="0"/>
              <a:t>Written record</a:t>
            </a:r>
          </a:p>
        </p:txBody>
      </p:sp>
      <p:sp>
        <p:nvSpPr>
          <p:cNvPr id="14" name="Speech Bubble: Oval 13">
            <a:extLst>
              <a:ext uri="{FF2B5EF4-FFF2-40B4-BE49-F238E27FC236}">
                <a16:creationId xmlns:a16="http://schemas.microsoft.com/office/drawing/2014/main" id="{D033A8A4-162E-276D-68A4-B68422A030E5}"/>
              </a:ext>
            </a:extLst>
          </p:cNvPr>
          <p:cNvSpPr/>
          <p:nvPr/>
        </p:nvSpPr>
        <p:spPr>
          <a:xfrm>
            <a:off x="1317625" y="2051050"/>
            <a:ext cx="2971800" cy="2051050"/>
          </a:xfrm>
          <a:prstGeom prst="wedgeEllipseCallou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3">
            <a:extLst>
              <a:ext uri="{FF2B5EF4-FFF2-40B4-BE49-F238E27FC236}">
                <a16:creationId xmlns:a16="http://schemas.microsoft.com/office/drawing/2014/main" id="{CBE19FA1-4B21-1113-7623-7BFBED7F221E}"/>
              </a:ext>
            </a:extLst>
          </p:cNvPr>
          <p:cNvSpPr txBox="1">
            <a:spLocks noChangeArrowheads="1"/>
          </p:cNvSpPr>
          <p:nvPr/>
        </p:nvSpPr>
        <p:spPr bwMode="auto">
          <a:xfrm>
            <a:off x="6759575" y="2589557"/>
            <a:ext cx="1676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I agree to rescind this agreement.</a:t>
            </a:r>
          </a:p>
        </p:txBody>
      </p:sp>
      <p:sp>
        <p:nvSpPr>
          <p:cNvPr id="16" name="Speech Bubble: Oval 15">
            <a:extLst>
              <a:ext uri="{FF2B5EF4-FFF2-40B4-BE49-F238E27FC236}">
                <a16:creationId xmlns:a16="http://schemas.microsoft.com/office/drawing/2014/main" id="{78B48820-C621-6106-16E9-20DDF3F45872}"/>
              </a:ext>
            </a:extLst>
          </p:cNvPr>
          <p:cNvSpPr/>
          <p:nvPr/>
        </p:nvSpPr>
        <p:spPr>
          <a:xfrm>
            <a:off x="6019800" y="2025697"/>
            <a:ext cx="2971800" cy="2051050"/>
          </a:xfrm>
          <a:prstGeom prst="wedgeEllipseCallou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croll: Vertical 3">
            <a:extLst>
              <a:ext uri="{FF2B5EF4-FFF2-40B4-BE49-F238E27FC236}">
                <a16:creationId xmlns:a16="http://schemas.microsoft.com/office/drawing/2014/main" id="{D2C11740-847B-DC42-2133-5E347A8FDFA5}"/>
              </a:ext>
            </a:extLst>
          </p:cNvPr>
          <p:cNvSpPr/>
          <p:nvPr/>
        </p:nvSpPr>
        <p:spPr>
          <a:xfrm>
            <a:off x="4329332" y="888484"/>
            <a:ext cx="1614268" cy="1927225"/>
          </a:xfrm>
          <a:prstGeom prst="verticalScroll">
            <a:avLst/>
          </a:prstGeom>
          <a:noFill/>
          <a:ln>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5" name="TextBox 4">
            <a:extLst>
              <a:ext uri="{FF2B5EF4-FFF2-40B4-BE49-F238E27FC236}">
                <a16:creationId xmlns:a16="http://schemas.microsoft.com/office/drawing/2014/main" id="{3C165BF5-FE7A-33C4-DCB3-D804EC7BD9B9}"/>
              </a:ext>
            </a:extLst>
          </p:cNvPr>
          <p:cNvSpPr txBox="1"/>
          <p:nvPr/>
        </p:nvSpPr>
        <p:spPr>
          <a:xfrm>
            <a:off x="4572000" y="1513542"/>
            <a:ext cx="1231899" cy="338554"/>
          </a:xfrm>
          <a:prstGeom prst="rect">
            <a:avLst/>
          </a:prstGeom>
          <a:noFill/>
        </p:spPr>
        <p:txBody>
          <a:bodyPr wrap="square" rtlCol="0">
            <a:spAutoFit/>
          </a:bodyPr>
          <a:lstStyle/>
          <a:p>
            <a:r>
              <a:rPr lang="en-US" sz="1600" dirty="0"/>
              <a:t>Agreement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69C97-45F4-44F9-9477-4CD3AEBA7B95}"/>
              </a:ext>
            </a:extLst>
          </p:cNvPr>
          <p:cNvSpPr>
            <a:spLocks noGrp="1"/>
          </p:cNvSpPr>
          <p:nvPr>
            <p:ph type="title"/>
          </p:nvPr>
        </p:nvSpPr>
        <p:spPr/>
        <p:txBody>
          <a:bodyPr/>
          <a:lstStyle/>
          <a:p>
            <a:r>
              <a:rPr lang="en-US" dirty="0"/>
              <a:t>Rescission Loophole</a:t>
            </a:r>
          </a:p>
        </p:txBody>
      </p:sp>
      <p:sp>
        <p:nvSpPr>
          <p:cNvPr id="3" name="Content Placeholder 2">
            <a:extLst>
              <a:ext uri="{FF2B5EF4-FFF2-40B4-BE49-F238E27FC236}">
                <a16:creationId xmlns:a16="http://schemas.microsoft.com/office/drawing/2014/main" id="{0D58FB7B-560A-4E64-B973-F87E2673647D}"/>
              </a:ext>
            </a:extLst>
          </p:cNvPr>
          <p:cNvSpPr>
            <a:spLocks noGrp="1"/>
          </p:cNvSpPr>
          <p:nvPr>
            <p:ph idx="1"/>
          </p:nvPr>
        </p:nvSpPr>
        <p:spPr/>
        <p:txBody>
          <a:bodyPr/>
          <a:lstStyle/>
          <a:p>
            <a:r>
              <a:rPr lang="en-US" sz="2400" dirty="0">
                <a:effectLst/>
                <a:latin typeface="Verdana" panose="020B0604030504040204" pitchFamily="34" charset="0"/>
                <a:ea typeface="Times New Roman" panose="02020603050405020304" pitchFamily="18" charset="0"/>
                <a:cs typeface="Verdana" panose="020B0604030504040204" pitchFamily="34" charset="0"/>
              </a:rPr>
              <a:t>Was the duty to get married absolutely binding?  No, parties to a contract can agree to call off contract.  </a:t>
            </a:r>
          </a:p>
          <a:p>
            <a:r>
              <a:rPr lang="en-US" sz="2400" dirty="0">
                <a:effectLst/>
                <a:latin typeface="Verdana" panose="020B0604030504040204" pitchFamily="34" charset="0"/>
                <a:ea typeface="Times New Roman" panose="02020603050405020304" pitchFamily="18" charset="0"/>
                <a:cs typeface="Verdana" panose="020B0604030504040204" pitchFamily="34" charset="0"/>
              </a:rPr>
              <a:t>Result:  when they did not exercise that right they went beyond any pre-existing duty.  </a:t>
            </a:r>
          </a:p>
          <a:p>
            <a:r>
              <a:rPr lang="en-US" sz="2400" dirty="0">
                <a:effectLst/>
                <a:latin typeface="Verdana" panose="020B0604030504040204" pitchFamily="34" charset="0"/>
                <a:ea typeface="Times New Roman" panose="02020603050405020304" pitchFamily="18" charset="0"/>
                <a:cs typeface="Verdana" panose="020B0604030504040204" pitchFamily="34" charset="0"/>
              </a:rPr>
              <a:t>So there was consideration.  </a:t>
            </a:r>
          </a:p>
          <a:p>
            <a:endParaRPr lang="en-US" dirty="0"/>
          </a:p>
        </p:txBody>
      </p:sp>
    </p:spTree>
    <p:extLst>
      <p:ext uri="{BB962C8B-B14F-4D97-AF65-F5344CB8AC3E}">
        <p14:creationId xmlns:p14="http://schemas.microsoft.com/office/powerpoint/2010/main" val="2162946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D8CDB-9BAD-4C39-BF0B-CFA357EF287B}"/>
              </a:ext>
            </a:extLst>
          </p:cNvPr>
          <p:cNvSpPr>
            <a:spLocks noGrp="1"/>
          </p:cNvSpPr>
          <p:nvPr>
            <p:ph type="title"/>
          </p:nvPr>
        </p:nvSpPr>
        <p:spPr/>
        <p:txBody>
          <a:bodyPr/>
          <a:lstStyle/>
          <a:p>
            <a:r>
              <a:rPr lang="en-US" sz="4800" i="1" dirty="0" err="1">
                <a:effectLst/>
                <a:ea typeface="Times New Roman" panose="02020603050405020304" pitchFamily="18" charset="0"/>
                <a:cs typeface="Verdana" panose="020B0604030504040204" pitchFamily="34" charset="0"/>
              </a:rPr>
              <a:t>Lingenfelder</a:t>
            </a:r>
            <a:r>
              <a:rPr lang="en-US" sz="4800" i="1" dirty="0">
                <a:effectLst/>
                <a:ea typeface="Times New Roman" panose="02020603050405020304" pitchFamily="18" charset="0"/>
                <a:cs typeface="Verdana" panose="020B0604030504040204" pitchFamily="34" charset="0"/>
              </a:rPr>
              <a:t> v. Wainwright</a:t>
            </a:r>
            <a:br>
              <a:rPr lang="en-US" sz="4800" dirty="0">
                <a:effectLst/>
                <a:ea typeface="Times New Roman" panose="02020603050405020304" pitchFamily="18" charset="0"/>
                <a:cs typeface="Times New Roman" panose="02020603050405020304" pitchFamily="18" charset="0"/>
              </a:rPr>
            </a:br>
            <a:endParaRPr lang="en-US" sz="8800" dirty="0"/>
          </a:p>
        </p:txBody>
      </p:sp>
      <p:sp>
        <p:nvSpPr>
          <p:cNvPr id="3" name="Content Placeholder 2">
            <a:extLst>
              <a:ext uri="{FF2B5EF4-FFF2-40B4-BE49-F238E27FC236}">
                <a16:creationId xmlns:a16="http://schemas.microsoft.com/office/drawing/2014/main" id="{F9D93BF5-AE13-4423-BAF6-66B472E088BE}"/>
              </a:ext>
            </a:extLst>
          </p:cNvPr>
          <p:cNvSpPr>
            <a:spLocks noGrp="1"/>
          </p:cNvSpPr>
          <p:nvPr>
            <p:ph idx="1"/>
          </p:nvPr>
        </p:nvSpPr>
        <p:spPr/>
        <p:txBody>
          <a:bodyPr/>
          <a:lstStyle/>
          <a:p>
            <a:r>
              <a:rPr lang="en-US" sz="2400" dirty="0">
                <a:effectLst/>
                <a:latin typeface="Verdana" panose="020B0604030504040204" pitchFamily="34" charset="0"/>
                <a:ea typeface="Times New Roman" panose="02020603050405020304" pitchFamily="18" charset="0"/>
                <a:cs typeface="Verdana" panose="020B0604030504040204" pitchFamily="34" charset="0"/>
              </a:rPr>
              <a:t>The brewery hired an architect. Midway through the job, the architect, who was also president of a refrigeration company, got mad because he did not get the refrigeration contract</a:t>
            </a:r>
            <a:r>
              <a:rPr lang="en-US" sz="2400" dirty="0">
                <a:latin typeface="Verdana" panose="020B0604030504040204" pitchFamily="34" charset="0"/>
                <a:ea typeface="Times New Roman" panose="02020603050405020304" pitchFamily="18" charset="0"/>
                <a:cs typeface="Verdana" panose="020B0604030504040204" pitchFamily="34" charset="0"/>
              </a:rPr>
              <a:t>. S</a:t>
            </a:r>
            <a:r>
              <a:rPr lang="en-US" sz="2400" dirty="0">
                <a:effectLst/>
                <a:latin typeface="Verdana" panose="020B0604030504040204" pitchFamily="34" charset="0"/>
                <a:ea typeface="Times New Roman" panose="02020603050405020304" pitchFamily="18" charset="0"/>
                <a:cs typeface="Verdana" panose="020B0604030504040204" pitchFamily="34" charset="0"/>
              </a:rPr>
              <a:t>o he walked off the job.  </a:t>
            </a:r>
          </a:p>
          <a:p>
            <a:r>
              <a:rPr lang="en-US" sz="2400" dirty="0">
                <a:effectLst/>
                <a:latin typeface="Verdana" panose="020B0604030504040204" pitchFamily="34" charset="0"/>
                <a:ea typeface="Times New Roman" panose="02020603050405020304" pitchFamily="18" charset="0"/>
                <a:cs typeface="Verdana" panose="020B0604030504040204" pitchFamily="34" charset="0"/>
              </a:rPr>
              <a:t>The brewery need to finish building, so it to pay him more money to finish job.  </a:t>
            </a:r>
          </a:p>
          <a:p>
            <a:r>
              <a:rPr lang="en-US" sz="2400" dirty="0">
                <a:effectLst/>
                <a:latin typeface="Verdana" panose="020B0604030504040204" pitchFamily="34" charset="0"/>
                <a:ea typeface="Times New Roman" panose="02020603050405020304" pitchFamily="18" charset="0"/>
                <a:cs typeface="Verdana" panose="020B0604030504040204" pitchFamily="34" charset="0"/>
              </a:rPr>
              <a:t>The court held that the modified contract was unenforceable under the pre-existing duty rule.  </a:t>
            </a:r>
            <a:endParaRPr lang="en-US" sz="24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53915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E939A37F-6226-4631-9B29-F027388030D1}"/>
              </a:ext>
            </a:extLst>
          </p:cNvPr>
          <p:cNvSpPr>
            <a:spLocks noGrp="1"/>
          </p:cNvSpPr>
          <p:nvPr>
            <p:ph type="title"/>
          </p:nvPr>
        </p:nvSpPr>
        <p:spPr>
          <a:xfrm>
            <a:off x="457200" y="204006"/>
            <a:ext cx="8229600" cy="1139825"/>
          </a:xfrm>
        </p:spPr>
        <p:txBody>
          <a:bodyPr/>
          <a:lstStyle/>
          <a:p>
            <a:r>
              <a:rPr lang="en-US" altLang="en-US" dirty="0" err="1"/>
              <a:t>Lingenfelder</a:t>
            </a:r>
            <a:r>
              <a:rPr lang="en-US" altLang="en-US" dirty="0"/>
              <a:t> v. Wainwright</a:t>
            </a:r>
          </a:p>
        </p:txBody>
      </p:sp>
      <p:sp>
        <p:nvSpPr>
          <p:cNvPr id="2" name="Scroll: Vertical 1">
            <a:extLst>
              <a:ext uri="{FF2B5EF4-FFF2-40B4-BE49-F238E27FC236}">
                <a16:creationId xmlns:a16="http://schemas.microsoft.com/office/drawing/2014/main" id="{BBC93AFE-6A42-49AC-B75D-9AFB8AC5BA13}"/>
              </a:ext>
            </a:extLst>
          </p:cNvPr>
          <p:cNvSpPr/>
          <p:nvPr/>
        </p:nvSpPr>
        <p:spPr>
          <a:xfrm>
            <a:off x="685800" y="3147160"/>
            <a:ext cx="1473199" cy="1927225"/>
          </a:xfrm>
          <a:prstGeom prst="verticalScroll">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15" name="TextBox 14">
            <a:extLst>
              <a:ext uri="{FF2B5EF4-FFF2-40B4-BE49-F238E27FC236}">
                <a16:creationId xmlns:a16="http://schemas.microsoft.com/office/drawing/2014/main" id="{925D1969-A4BB-7933-37E3-8D52BFF78C56}"/>
              </a:ext>
            </a:extLst>
          </p:cNvPr>
          <p:cNvSpPr txBox="1"/>
          <p:nvPr/>
        </p:nvSpPr>
        <p:spPr>
          <a:xfrm>
            <a:off x="762000" y="2256251"/>
            <a:ext cx="3124200" cy="646331"/>
          </a:xfrm>
          <a:prstGeom prst="rect">
            <a:avLst/>
          </a:prstGeom>
          <a:noFill/>
        </p:spPr>
        <p:txBody>
          <a:bodyPr wrap="square" rtlCol="0">
            <a:spAutoFit/>
          </a:bodyPr>
          <a:lstStyle/>
          <a:p>
            <a:r>
              <a:rPr lang="en-US" dirty="0"/>
              <a:t>First document, enforceable promise</a:t>
            </a:r>
          </a:p>
        </p:txBody>
      </p:sp>
      <p:sp>
        <p:nvSpPr>
          <p:cNvPr id="16" name="TextBox 15">
            <a:extLst>
              <a:ext uri="{FF2B5EF4-FFF2-40B4-BE49-F238E27FC236}">
                <a16:creationId xmlns:a16="http://schemas.microsoft.com/office/drawing/2014/main" id="{2A08BADC-F28E-725F-54EA-BF58C2E20C18}"/>
              </a:ext>
            </a:extLst>
          </p:cNvPr>
          <p:cNvSpPr txBox="1"/>
          <p:nvPr/>
        </p:nvSpPr>
        <p:spPr>
          <a:xfrm>
            <a:off x="1003299" y="4343400"/>
            <a:ext cx="838200" cy="369332"/>
          </a:xfrm>
          <a:prstGeom prst="rect">
            <a:avLst/>
          </a:prstGeom>
          <a:noFill/>
        </p:spPr>
        <p:txBody>
          <a:bodyPr wrap="square" rtlCol="0">
            <a:spAutoFit/>
          </a:bodyPr>
          <a:lstStyle/>
          <a:p>
            <a:r>
              <a:rPr lang="en-US" dirty="0"/>
              <a:t>Build</a:t>
            </a:r>
          </a:p>
        </p:txBody>
      </p:sp>
      <p:sp>
        <p:nvSpPr>
          <p:cNvPr id="17" name="TextBox 16">
            <a:extLst>
              <a:ext uri="{FF2B5EF4-FFF2-40B4-BE49-F238E27FC236}">
                <a16:creationId xmlns:a16="http://schemas.microsoft.com/office/drawing/2014/main" id="{185E74E2-0C33-862E-BE4C-C60C09266739}"/>
              </a:ext>
            </a:extLst>
          </p:cNvPr>
          <p:cNvSpPr txBox="1"/>
          <p:nvPr/>
        </p:nvSpPr>
        <p:spPr>
          <a:xfrm>
            <a:off x="1070780" y="3662243"/>
            <a:ext cx="838200" cy="369332"/>
          </a:xfrm>
          <a:prstGeom prst="rect">
            <a:avLst/>
          </a:prstGeom>
          <a:noFill/>
        </p:spPr>
        <p:txBody>
          <a:bodyPr wrap="square" rtlCol="0">
            <a:spAutoFit/>
          </a:bodyPr>
          <a:lstStyle/>
          <a:p>
            <a:r>
              <a:rPr lang="en-US" dirty="0"/>
              <a:t>Pay</a:t>
            </a:r>
          </a:p>
        </p:txBody>
      </p:sp>
      <p:sp>
        <p:nvSpPr>
          <p:cNvPr id="18" name="Scroll: Vertical 17">
            <a:extLst>
              <a:ext uri="{FF2B5EF4-FFF2-40B4-BE49-F238E27FC236}">
                <a16:creationId xmlns:a16="http://schemas.microsoft.com/office/drawing/2014/main" id="{66F7771C-7915-E5BD-7069-8AEE27CEC17D}"/>
              </a:ext>
            </a:extLst>
          </p:cNvPr>
          <p:cNvSpPr/>
          <p:nvPr/>
        </p:nvSpPr>
        <p:spPr>
          <a:xfrm>
            <a:off x="5638800" y="3138061"/>
            <a:ext cx="1473199" cy="1927225"/>
          </a:xfrm>
          <a:prstGeom prst="verticalScroll">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19" name="TextBox 18">
            <a:extLst>
              <a:ext uri="{FF2B5EF4-FFF2-40B4-BE49-F238E27FC236}">
                <a16:creationId xmlns:a16="http://schemas.microsoft.com/office/drawing/2014/main" id="{B52BA35F-F91E-5A1D-5FD2-D8E8CD53030C}"/>
              </a:ext>
            </a:extLst>
          </p:cNvPr>
          <p:cNvSpPr txBox="1"/>
          <p:nvPr/>
        </p:nvSpPr>
        <p:spPr>
          <a:xfrm>
            <a:off x="5029200" y="2247152"/>
            <a:ext cx="3810000" cy="646331"/>
          </a:xfrm>
          <a:prstGeom prst="rect">
            <a:avLst/>
          </a:prstGeom>
          <a:noFill/>
        </p:spPr>
        <p:txBody>
          <a:bodyPr wrap="square" rtlCol="0">
            <a:spAutoFit/>
          </a:bodyPr>
          <a:lstStyle/>
          <a:p>
            <a:r>
              <a:rPr lang="en-US" dirty="0"/>
              <a:t>Second document, Is the promise to pay more enforceable?</a:t>
            </a:r>
          </a:p>
        </p:txBody>
      </p:sp>
      <p:sp>
        <p:nvSpPr>
          <p:cNvPr id="20" name="TextBox 19">
            <a:extLst>
              <a:ext uri="{FF2B5EF4-FFF2-40B4-BE49-F238E27FC236}">
                <a16:creationId xmlns:a16="http://schemas.microsoft.com/office/drawing/2014/main" id="{E1052950-BC95-C073-1B8D-C6D865CE3F36}"/>
              </a:ext>
            </a:extLst>
          </p:cNvPr>
          <p:cNvSpPr txBox="1"/>
          <p:nvPr/>
        </p:nvSpPr>
        <p:spPr>
          <a:xfrm>
            <a:off x="5956299" y="4334301"/>
            <a:ext cx="838200" cy="369332"/>
          </a:xfrm>
          <a:prstGeom prst="rect">
            <a:avLst/>
          </a:prstGeom>
          <a:noFill/>
        </p:spPr>
        <p:txBody>
          <a:bodyPr wrap="square" rtlCol="0">
            <a:spAutoFit/>
          </a:bodyPr>
          <a:lstStyle/>
          <a:p>
            <a:r>
              <a:rPr lang="en-US" dirty="0"/>
              <a:t>Build</a:t>
            </a:r>
          </a:p>
        </p:txBody>
      </p:sp>
      <p:sp>
        <p:nvSpPr>
          <p:cNvPr id="21" name="TextBox 20">
            <a:extLst>
              <a:ext uri="{FF2B5EF4-FFF2-40B4-BE49-F238E27FC236}">
                <a16:creationId xmlns:a16="http://schemas.microsoft.com/office/drawing/2014/main" id="{48287B50-83B5-5073-4A8E-3AA5E4BFABBE}"/>
              </a:ext>
            </a:extLst>
          </p:cNvPr>
          <p:cNvSpPr txBox="1"/>
          <p:nvPr/>
        </p:nvSpPr>
        <p:spPr>
          <a:xfrm>
            <a:off x="5765799" y="3662243"/>
            <a:ext cx="1219200" cy="369332"/>
          </a:xfrm>
          <a:prstGeom prst="rect">
            <a:avLst/>
          </a:prstGeom>
          <a:noFill/>
        </p:spPr>
        <p:txBody>
          <a:bodyPr wrap="square" rtlCol="0">
            <a:spAutoFit/>
          </a:bodyPr>
          <a:lstStyle/>
          <a:p>
            <a:r>
              <a:rPr lang="en-US" dirty="0"/>
              <a:t>Pay more</a:t>
            </a:r>
          </a:p>
        </p:txBody>
      </p:sp>
      <p:sp>
        <p:nvSpPr>
          <p:cNvPr id="23" name="Oval 22">
            <a:extLst>
              <a:ext uri="{FF2B5EF4-FFF2-40B4-BE49-F238E27FC236}">
                <a16:creationId xmlns:a16="http://schemas.microsoft.com/office/drawing/2014/main" id="{05C9B74E-EE0C-80BC-EB0A-935261EBA1C5}"/>
              </a:ext>
            </a:extLst>
          </p:cNvPr>
          <p:cNvSpPr/>
          <p:nvPr/>
        </p:nvSpPr>
        <p:spPr>
          <a:xfrm>
            <a:off x="5105400" y="3429000"/>
            <a:ext cx="2590800" cy="905301"/>
          </a:xfrm>
          <a:prstGeom prst="ellipse">
            <a:avLst/>
          </a:prstGeom>
          <a:no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B6D05816-77C4-71FB-FB08-FF3D95303053}"/>
              </a:ext>
            </a:extLst>
          </p:cNvPr>
          <p:cNvSpPr txBox="1"/>
          <p:nvPr/>
        </p:nvSpPr>
        <p:spPr>
          <a:xfrm>
            <a:off x="2692399" y="4372662"/>
            <a:ext cx="2120899" cy="1200329"/>
          </a:xfrm>
          <a:prstGeom prst="rect">
            <a:avLst/>
          </a:prstGeom>
          <a:noFill/>
          <a:ln w="28575">
            <a:solidFill>
              <a:srgbClr val="002060"/>
            </a:solidFill>
          </a:ln>
        </p:spPr>
        <p:txBody>
          <a:bodyPr wrap="square" rtlCol="0">
            <a:spAutoFit/>
          </a:bodyPr>
          <a:lstStyle/>
          <a:p>
            <a:r>
              <a:rPr lang="en-US" dirty="0"/>
              <a:t>What is the purported consideration for this promise?</a:t>
            </a:r>
          </a:p>
        </p:txBody>
      </p:sp>
      <p:cxnSp>
        <p:nvCxnSpPr>
          <p:cNvPr id="29" name="Straight Arrow Connector 28">
            <a:extLst>
              <a:ext uri="{FF2B5EF4-FFF2-40B4-BE49-F238E27FC236}">
                <a16:creationId xmlns:a16="http://schemas.microsoft.com/office/drawing/2014/main" id="{AE006D3D-B133-DD98-36B7-2CADEBA67201}"/>
              </a:ext>
            </a:extLst>
          </p:cNvPr>
          <p:cNvCxnSpPr>
            <a:endCxn id="23" idx="3"/>
          </p:cNvCxnSpPr>
          <p:nvPr/>
        </p:nvCxnSpPr>
        <p:spPr>
          <a:xfrm flipV="1">
            <a:off x="4876800" y="4201723"/>
            <a:ext cx="608014" cy="598877"/>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6B0EA-B05F-4D61-8201-8B106BBFE95A}"/>
              </a:ext>
            </a:extLst>
          </p:cNvPr>
          <p:cNvSpPr>
            <a:spLocks noGrp="1"/>
          </p:cNvSpPr>
          <p:nvPr>
            <p:ph type="title"/>
          </p:nvPr>
        </p:nvSpPr>
        <p:spPr/>
        <p:txBody>
          <a:bodyPr/>
          <a:lstStyle/>
          <a:p>
            <a:r>
              <a:rPr lang="en-US" sz="4400" dirty="0">
                <a:effectLst/>
                <a:ea typeface="Times New Roman" panose="02020603050405020304" pitchFamily="18" charset="0"/>
                <a:cs typeface="Verdana" panose="020B0604030504040204" pitchFamily="34" charset="0"/>
              </a:rPr>
              <a:t>Problem: Rescission in Martino</a:t>
            </a:r>
            <a:endParaRPr lang="en-US" sz="8000" dirty="0"/>
          </a:p>
        </p:txBody>
      </p:sp>
      <p:sp>
        <p:nvSpPr>
          <p:cNvPr id="3" name="Content Placeholder 2">
            <a:extLst>
              <a:ext uri="{FF2B5EF4-FFF2-40B4-BE49-F238E27FC236}">
                <a16:creationId xmlns:a16="http://schemas.microsoft.com/office/drawing/2014/main" id="{C48D55FD-5705-4CBC-A8F3-DADC8184896D}"/>
              </a:ext>
            </a:extLst>
          </p:cNvPr>
          <p:cNvSpPr>
            <a:spLocks noGrp="1"/>
          </p:cNvSpPr>
          <p:nvPr>
            <p:ph idx="1"/>
          </p:nvPr>
        </p:nvSpPr>
        <p:spPr/>
        <p:txBody>
          <a:bodyPr/>
          <a:lstStyle/>
          <a:p>
            <a:pPr marL="0" marR="0">
              <a:spcBef>
                <a:spcPts val="0"/>
              </a:spcBef>
              <a:spcAft>
                <a:spcPts val="0"/>
              </a:spcAft>
            </a:pPr>
            <a:r>
              <a:rPr lang="en-US" sz="2400" dirty="0">
                <a:effectLst/>
                <a:ea typeface="Times New Roman" panose="02020603050405020304" pitchFamily="18" charset="0"/>
                <a:cs typeface="Verdana" panose="020B0604030504040204" pitchFamily="34" charset="0"/>
              </a:rPr>
              <a:t>In </a:t>
            </a:r>
            <a:r>
              <a:rPr lang="en-US" sz="2400" i="1" dirty="0">
                <a:effectLst/>
                <a:ea typeface="Times New Roman" panose="02020603050405020304" pitchFamily="18" charset="0"/>
                <a:cs typeface="Verdana" panose="020B0604030504040204" pitchFamily="34" charset="0"/>
              </a:rPr>
              <a:t>Martino</a:t>
            </a:r>
            <a:r>
              <a:rPr lang="en-US" sz="2400" dirty="0">
                <a:effectLst/>
                <a:ea typeface="Times New Roman" panose="02020603050405020304" pitchFamily="18" charset="0"/>
                <a:cs typeface="Verdana" panose="020B0604030504040204" pitchFamily="34" charset="0"/>
              </a:rPr>
              <a:t> why can't the officer say, "True I had a duty to find the thieves but only so long as I was a police officer; I also had the right to rescind my employment as a police officer; I could have quit, retired."  So when the police officer stayed on the job he was giving up something he had a legal right to do.  So this is just like the engaged couple case.  So is there consideration after all?</a:t>
            </a:r>
          </a:p>
          <a:p>
            <a:pPr marL="0" marR="0">
              <a:spcBef>
                <a:spcPts val="0"/>
              </a:spcBef>
              <a:spcAft>
                <a:spcPts val="0"/>
              </a:spcAft>
            </a:pPr>
            <a:endParaRPr lang="en-US" sz="2400" dirty="0">
              <a:effectLst/>
              <a:ea typeface="Times New Roman" panose="02020603050405020304" pitchFamily="18" charset="0"/>
              <a:cs typeface="Verdana" panose="020B0604030504040204" pitchFamily="34" charset="0"/>
            </a:endParaRPr>
          </a:p>
          <a:p>
            <a:pPr marL="0" marR="0">
              <a:spcBef>
                <a:spcPts val="0"/>
              </a:spcBef>
              <a:spcAft>
                <a:spcPts val="0"/>
              </a:spcAft>
            </a:pPr>
            <a:r>
              <a:rPr lang="en-US" sz="2400" i="1" dirty="0">
                <a:effectLst/>
                <a:ea typeface="Times New Roman" panose="02020603050405020304" pitchFamily="18" charset="0"/>
                <a:cs typeface="Verdana" panose="020B0604030504040204" pitchFamily="34" charset="0"/>
              </a:rPr>
              <a:t>Problem</a:t>
            </a:r>
            <a:r>
              <a:rPr lang="en-US" sz="2400" dirty="0">
                <a:effectLst/>
                <a:ea typeface="Times New Roman" panose="02020603050405020304" pitchFamily="18" charset="0"/>
                <a:cs typeface="Verdana" panose="020B0604030504040204" pitchFamily="34" charset="0"/>
              </a:rPr>
              <a:t>:  very few legal duties are absolute.  Usually there is a way to get released. </a:t>
            </a:r>
          </a:p>
          <a:p>
            <a:endParaRPr lang="en-US" dirty="0"/>
          </a:p>
        </p:txBody>
      </p:sp>
    </p:spTree>
    <p:extLst>
      <p:ext uri="{BB962C8B-B14F-4D97-AF65-F5344CB8AC3E}">
        <p14:creationId xmlns:p14="http://schemas.microsoft.com/office/powerpoint/2010/main" val="4043185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2D883-1C07-49B9-84CD-6DD04648F016}"/>
              </a:ext>
            </a:extLst>
          </p:cNvPr>
          <p:cNvSpPr>
            <a:spLocks noGrp="1"/>
          </p:cNvSpPr>
          <p:nvPr>
            <p:ph type="title"/>
          </p:nvPr>
        </p:nvSpPr>
        <p:spPr/>
        <p:txBody>
          <a:bodyPr/>
          <a:lstStyle/>
          <a:p>
            <a:r>
              <a:rPr lang="en-US" sz="3200" dirty="0">
                <a:effectLst/>
                <a:latin typeface="Verdana" panose="020B0604030504040204" pitchFamily="34" charset="0"/>
                <a:ea typeface="Times New Roman" panose="02020603050405020304" pitchFamily="18" charset="0"/>
                <a:cs typeface="Verdana" panose="020B0604030504040204" pitchFamily="34" charset="0"/>
              </a:rPr>
              <a:t>Counterproductive doctrinal changes</a:t>
            </a:r>
            <a:br>
              <a:rPr lang="en-US" sz="3200" dirty="0">
                <a:effectLst/>
                <a:latin typeface="Verdana" panose="020B0604030504040204" pitchFamily="34" charset="0"/>
                <a:ea typeface="Times New Roman" panose="02020603050405020304" pitchFamily="18" charset="0"/>
                <a:cs typeface="Verdana" panose="020B0604030504040204" pitchFamily="34" charset="0"/>
              </a:rPr>
            </a:br>
            <a:endParaRPr lang="en-US" sz="6000" dirty="0"/>
          </a:p>
        </p:txBody>
      </p:sp>
      <p:sp>
        <p:nvSpPr>
          <p:cNvPr id="3" name="Content Placeholder 2">
            <a:extLst>
              <a:ext uri="{FF2B5EF4-FFF2-40B4-BE49-F238E27FC236}">
                <a16:creationId xmlns:a16="http://schemas.microsoft.com/office/drawing/2014/main" id="{9210BF3F-0D84-4B14-A9CC-F5F30AA78C09}"/>
              </a:ext>
            </a:extLst>
          </p:cNvPr>
          <p:cNvSpPr>
            <a:spLocks noGrp="1"/>
          </p:cNvSpPr>
          <p:nvPr>
            <p:ph idx="1"/>
          </p:nvPr>
        </p:nvSpPr>
        <p:spPr/>
        <p:txBody>
          <a:bodyPr/>
          <a:lstStyle/>
          <a:p>
            <a:pPr marL="0" marR="0">
              <a:spcBef>
                <a:spcPts val="0"/>
              </a:spcBef>
              <a:spcAft>
                <a:spcPts val="0"/>
              </a:spcAft>
            </a:pPr>
            <a:r>
              <a:rPr lang="en-US" sz="2400" dirty="0">
                <a:latin typeface="Verdana" panose="020B0604030504040204" pitchFamily="34" charset="0"/>
                <a:ea typeface="Times New Roman" panose="02020603050405020304" pitchFamily="18" charset="0"/>
                <a:cs typeface="Verdana" panose="020B0604030504040204" pitchFamily="34" charset="0"/>
              </a:rPr>
              <a:t>The p</a:t>
            </a:r>
            <a:r>
              <a:rPr lang="en-US" sz="2400" dirty="0">
                <a:effectLst/>
                <a:latin typeface="Verdana" panose="020B0604030504040204" pitchFamily="34" charset="0"/>
                <a:ea typeface="Times New Roman" panose="02020603050405020304" pitchFamily="18" charset="0"/>
                <a:cs typeface="Verdana" panose="020B0604030504040204" pitchFamily="34" charset="0"/>
              </a:rPr>
              <a:t>roblem occurs constantly:  argument developed to justify decision in one type of case turns out to apply to other sorts of cases--where we really do not want it to apply.  Consider</a:t>
            </a:r>
            <a:r>
              <a:rPr lang="en-US" sz="2400" i="1" dirty="0">
                <a:effectLst/>
                <a:latin typeface="Verdana" panose="020B0604030504040204" pitchFamily="34" charset="0"/>
                <a:ea typeface="Times New Roman" panose="02020603050405020304" pitchFamily="18" charset="0"/>
                <a:cs typeface="Verdana" panose="020B0604030504040204" pitchFamily="34" charset="0"/>
              </a:rPr>
              <a:t> Wood v. Lucy</a:t>
            </a:r>
            <a:r>
              <a:rPr lang="en-US" sz="2400" dirty="0">
                <a:effectLst/>
                <a:latin typeface="Verdana" panose="020B0604030504040204" pitchFamily="34" charset="0"/>
                <a:ea typeface="Times New Roman" panose="02020603050405020304" pitchFamily="18" charset="0"/>
                <a:cs typeface="Verdana" panose="020B0604030504040204" pitchFamily="34" charset="0"/>
              </a:rPr>
              <a:t> and </a:t>
            </a:r>
            <a:r>
              <a:rPr lang="en-US" sz="2400" i="1" dirty="0">
                <a:effectLst/>
                <a:latin typeface="Verdana" panose="020B0604030504040204" pitchFamily="34" charset="0"/>
                <a:ea typeface="Times New Roman" panose="02020603050405020304" pitchFamily="18" charset="0"/>
                <a:cs typeface="Verdana" panose="020B0604030504040204" pitchFamily="34" charset="0"/>
              </a:rPr>
              <a:t>Dougherty v. Salt</a:t>
            </a:r>
            <a:r>
              <a:rPr lang="en-US" sz="2400" dirty="0">
                <a:effectLst/>
                <a:latin typeface="Verdana" panose="020B0604030504040204" pitchFamily="34" charset="0"/>
                <a:ea typeface="Times New Roman" panose="02020603050405020304" pitchFamily="18" charset="0"/>
                <a:cs typeface="Verdana" panose="020B0604030504040204" pitchFamily="34" charset="0"/>
              </a:rPr>
              <a:t>:  implied promise in one, why not the other?  </a:t>
            </a:r>
          </a:p>
          <a:p>
            <a:pPr marL="0" marR="0" indent="0">
              <a:spcBef>
                <a:spcPts val="0"/>
              </a:spcBef>
              <a:spcAft>
                <a:spcPts val="0"/>
              </a:spcAft>
              <a:buNone/>
            </a:pPr>
            <a:r>
              <a:rPr lang="en-US" sz="2400" dirty="0">
                <a:effectLst/>
                <a:latin typeface="Verdana" panose="020B0604030504040204" pitchFamily="34" charset="0"/>
                <a:ea typeface="Times New Roman" panose="02020603050405020304" pitchFamily="18" charset="0"/>
                <a:cs typeface="Verdana" panose="020B0604030504040204" pitchFamily="34" charset="0"/>
              </a:rPr>
              <a:t> </a:t>
            </a:r>
          </a:p>
          <a:p>
            <a:pPr marL="0" marR="0" indent="457200">
              <a:spcBef>
                <a:spcPts val="0"/>
              </a:spcBef>
              <a:spcAft>
                <a:spcPts val="0"/>
              </a:spcAft>
            </a:pPr>
            <a:r>
              <a:rPr lang="en-US" sz="2400" dirty="0">
                <a:effectLst/>
                <a:latin typeface="Verdana" panose="020B0604030504040204" pitchFamily="34" charset="0"/>
                <a:ea typeface="Times New Roman" panose="02020603050405020304" pitchFamily="18" charset="0"/>
                <a:cs typeface="Verdana" panose="020B0604030504040204" pitchFamily="34" charset="0"/>
              </a:rPr>
              <a:t>Like trying to flatten out a piece of warped metal--push it down in one place, pops up in another.  </a:t>
            </a:r>
          </a:p>
          <a:p>
            <a:endParaRPr lang="en-US" dirty="0"/>
          </a:p>
        </p:txBody>
      </p:sp>
    </p:spTree>
    <p:extLst>
      <p:ext uri="{BB962C8B-B14F-4D97-AF65-F5344CB8AC3E}">
        <p14:creationId xmlns:p14="http://schemas.microsoft.com/office/powerpoint/2010/main" val="1463528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70391-5B87-4A5F-A593-BF225692ECC2}"/>
              </a:ext>
            </a:extLst>
          </p:cNvPr>
          <p:cNvSpPr>
            <a:spLocks noGrp="1"/>
          </p:cNvSpPr>
          <p:nvPr>
            <p:ph type="title"/>
          </p:nvPr>
        </p:nvSpPr>
        <p:spPr/>
        <p:txBody>
          <a:bodyPr/>
          <a:lstStyle/>
          <a:p>
            <a:r>
              <a:rPr lang="en-US" sz="2800" dirty="0">
                <a:effectLst/>
                <a:latin typeface="Verdana" panose="020B0604030504040204" pitchFamily="34" charset="0"/>
                <a:ea typeface="Times New Roman" panose="02020603050405020304" pitchFamily="18" charset="0"/>
                <a:cs typeface="Times New Roman" panose="02020603050405020304" pitchFamily="18" charset="0"/>
              </a:rPr>
              <a:t>History of the pre-existing duty rule</a:t>
            </a:r>
            <a:endParaRPr lang="en-US" sz="5400" dirty="0"/>
          </a:p>
        </p:txBody>
      </p:sp>
      <p:sp>
        <p:nvSpPr>
          <p:cNvPr id="3" name="Content Placeholder 2">
            <a:extLst>
              <a:ext uri="{FF2B5EF4-FFF2-40B4-BE49-F238E27FC236}">
                <a16:creationId xmlns:a16="http://schemas.microsoft.com/office/drawing/2014/main" id="{8AE5E8F1-6858-40F2-89A3-AE424D87A076}"/>
              </a:ext>
            </a:extLst>
          </p:cNvPr>
          <p:cNvSpPr>
            <a:spLocks noGrp="1"/>
          </p:cNvSpPr>
          <p:nvPr>
            <p:ph idx="1"/>
          </p:nvPr>
        </p:nvSpPr>
        <p:spPr>
          <a:xfrm>
            <a:off x="457200" y="990600"/>
            <a:ext cx="8229600" cy="5638800"/>
          </a:xfrm>
        </p:spPr>
        <p:txBody>
          <a:bodyPr/>
          <a:lstStyle/>
          <a:p>
            <a:pPr marL="0" marR="0">
              <a:spcBef>
                <a:spcPts val="0"/>
              </a:spcBef>
              <a:spcAft>
                <a:spcPts val="0"/>
              </a:spcAft>
            </a:pPr>
            <a:r>
              <a:rPr lang="en-US" sz="2300" dirty="0">
                <a:effectLst/>
                <a:ea typeface="Times New Roman" panose="02020603050405020304" pitchFamily="18" charset="0"/>
                <a:cs typeface="Times New Roman" panose="02020603050405020304" pitchFamily="18" charset="0"/>
              </a:rPr>
              <a:t>To see the history, first consider this variation </a:t>
            </a:r>
            <a:r>
              <a:rPr lang="en-US" sz="2300" i="1" dirty="0" err="1">
                <a:effectLst/>
                <a:ea typeface="Times New Roman" panose="02020603050405020304" pitchFamily="18" charset="0"/>
                <a:cs typeface="Times New Roman" panose="02020603050405020304" pitchFamily="18" charset="0"/>
              </a:rPr>
              <a:t>Lingenfelder</a:t>
            </a:r>
            <a:r>
              <a:rPr lang="en-US" sz="2300" dirty="0">
                <a:effectLst/>
                <a:ea typeface="Times New Roman" panose="02020603050405020304" pitchFamily="18" charset="0"/>
                <a:cs typeface="Times New Roman" panose="02020603050405020304" pitchFamily="18" charset="0"/>
              </a:rPr>
              <a:t>  </a:t>
            </a:r>
          </a:p>
          <a:p>
            <a:r>
              <a:rPr lang="en-US" sz="2300" dirty="0">
                <a:effectLst/>
                <a:ea typeface="Times New Roman" panose="02020603050405020304" pitchFamily="18" charset="0"/>
                <a:cs typeface="Times New Roman" panose="02020603050405020304" pitchFamily="18" charset="0"/>
              </a:rPr>
              <a:t>Suppose the brewery turns out to be harder to build than expected; ground turns out to be softer than thought.  It will cost a lot more than architect thought to finish job.  Normally, brewery can demand that architect finish job at contract price.  (But not always: not if the job is very much more difficult, but don't worry about that.)  Imagine that the brewery voluntarily offers to pay architect more (for good will, reputation, relationship to architect, sense of fairness).  Both parties agree on additional payment.  This looks like a promise courts should enforce (commitment signaled through an exchange of promises in order to coordinate actions for the parties’ mutual benefit).  </a:t>
            </a:r>
          </a:p>
          <a:p>
            <a:r>
              <a:rPr lang="en-US" sz="2300" dirty="0">
                <a:effectLst/>
                <a:ea typeface="Times New Roman" panose="02020603050405020304" pitchFamily="18" charset="0"/>
                <a:cs typeface="Times New Roman" panose="02020603050405020304" pitchFamily="18" charset="0"/>
              </a:rPr>
              <a:t>But what about pre-existing duty rule?  This time the rule prevents enforcement of </a:t>
            </a:r>
            <a:r>
              <a:rPr lang="en-US" sz="2300" i="1" dirty="0">
                <a:effectLst/>
                <a:ea typeface="Times New Roman" panose="02020603050405020304" pitchFamily="18" charset="0"/>
                <a:cs typeface="Times New Roman" panose="02020603050405020304" pitchFamily="18" charset="0"/>
              </a:rPr>
              <a:t>legitimate</a:t>
            </a:r>
            <a:r>
              <a:rPr lang="en-US" sz="2300" dirty="0">
                <a:effectLst/>
                <a:ea typeface="Times New Roman" panose="02020603050405020304" pitchFamily="18" charset="0"/>
                <a:cs typeface="Times New Roman" panose="02020603050405020304" pitchFamily="18" charset="0"/>
              </a:rPr>
              <a:t> modifications of contracts. </a:t>
            </a:r>
            <a:endParaRPr lang="en-US" sz="2300" dirty="0"/>
          </a:p>
        </p:txBody>
      </p:sp>
    </p:spTree>
    <p:extLst>
      <p:ext uri="{BB962C8B-B14F-4D97-AF65-F5344CB8AC3E}">
        <p14:creationId xmlns:p14="http://schemas.microsoft.com/office/powerpoint/2010/main" val="3612179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72DAD-BB60-4573-844E-CBC29054A113}"/>
              </a:ext>
            </a:extLst>
          </p:cNvPr>
          <p:cNvSpPr>
            <a:spLocks noGrp="1"/>
          </p:cNvSpPr>
          <p:nvPr>
            <p:ph type="title"/>
          </p:nvPr>
        </p:nvSpPr>
        <p:spPr/>
        <p:txBody>
          <a:bodyPr/>
          <a:lstStyle/>
          <a:p>
            <a:r>
              <a:rPr lang="en-US" dirty="0"/>
              <a:t>The Preexisting Duty Rule</a:t>
            </a:r>
          </a:p>
        </p:txBody>
      </p:sp>
      <p:sp>
        <p:nvSpPr>
          <p:cNvPr id="3" name="Content Placeholder 2">
            <a:extLst>
              <a:ext uri="{FF2B5EF4-FFF2-40B4-BE49-F238E27FC236}">
                <a16:creationId xmlns:a16="http://schemas.microsoft.com/office/drawing/2014/main" id="{395AC576-9377-4CD4-9CED-2C6E485A7892}"/>
              </a:ext>
            </a:extLst>
          </p:cNvPr>
          <p:cNvSpPr>
            <a:spLocks noGrp="1"/>
          </p:cNvSpPr>
          <p:nvPr>
            <p:ph idx="1"/>
          </p:nvPr>
        </p:nvSpPr>
        <p:spPr/>
        <p:txBody>
          <a:bodyPr/>
          <a:lstStyle/>
          <a:p>
            <a:pPr marL="0" marR="0">
              <a:spcBef>
                <a:spcPts val="0"/>
              </a:spcBef>
              <a:spcAft>
                <a:spcPts val="0"/>
              </a:spcAft>
            </a:pPr>
            <a:r>
              <a:rPr lang="en-US" sz="2800" i="1" dirty="0">
                <a:effectLst/>
                <a:ea typeface="Times New Roman" panose="02020603050405020304" pitchFamily="18" charset="0"/>
              </a:rPr>
              <a:t>The rule</a:t>
            </a:r>
            <a:r>
              <a:rPr lang="en-US" sz="2800" dirty="0">
                <a:effectLst/>
                <a:ea typeface="Times New Roman" panose="02020603050405020304" pitchFamily="18" charset="0"/>
              </a:rPr>
              <a:t>: a promise or performance cannot be consideration if the </a:t>
            </a:r>
            <a:r>
              <a:rPr lang="en-US" sz="2800" dirty="0" err="1">
                <a:effectLst/>
                <a:ea typeface="Times New Roman" panose="02020603050405020304" pitchFamily="18" charset="0"/>
              </a:rPr>
              <a:t>promisee</a:t>
            </a:r>
            <a:r>
              <a:rPr lang="en-US" sz="2800" dirty="0">
                <a:effectLst/>
                <a:ea typeface="Times New Roman" panose="02020603050405020304" pitchFamily="18" charset="0"/>
              </a:rPr>
              <a:t> is already legally bound to do as he or she promises or performs.  </a:t>
            </a:r>
          </a:p>
          <a:p>
            <a:pPr marL="0" marR="0" indent="0">
              <a:spcBef>
                <a:spcPts val="0"/>
              </a:spcBef>
              <a:spcAft>
                <a:spcPts val="0"/>
              </a:spcAft>
              <a:buNone/>
            </a:pPr>
            <a:r>
              <a:rPr lang="en-US" sz="2800" dirty="0">
                <a:effectLst/>
                <a:ea typeface="Times New Roman" panose="02020603050405020304" pitchFamily="18" charset="0"/>
              </a:rPr>
              <a:t> </a:t>
            </a:r>
          </a:p>
          <a:p>
            <a:pPr marL="0" marR="0">
              <a:spcBef>
                <a:spcPts val="0"/>
              </a:spcBef>
              <a:spcAft>
                <a:spcPts val="0"/>
              </a:spcAft>
            </a:pPr>
            <a:r>
              <a:rPr lang="en-US" sz="2800" dirty="0">
                <a:effectLst/>
                <a:ea typeface="Times New Roman" panose="02020603050405020304" pitchFamily="18" charset="0"/>
              </a:rPr>
              <a:t>This would seem to make sense in terms of the bargain theory: how can one be seriously bargaining for what the other is already required to do?  </a:t>
            </a:r>
          </a:p>
          <a:p>
            <a:endParaRPr lang="en-US" dirty="0"/>
          </a:p>
        </p:txBody>
      </p:sp>
    </p:spTree>
    <p:extLst>
      <p:ext uri="{BB962C8B-B14F-4D97-AF65-F5344CB8AC3E}">
        <p14:creationId xmlns:p14="http://schemas.microsoft.com/office/powerpoint/2010/main" val="229887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1553-6339-4A34-93B5-306001465DF7}"/>
              </a:ext>
            </a:extLst>
          </p:cNvPr>
          <p:cNvSpPr>
            <a:spLocks noGrp="1"/>
          </p:cNvSpPr>
          <p:nvPr>
            <p:ph type="title"/>
          </p:nvPr>
        </p:nvSpPr>
        <p:spPr/>
        <p:txBody>
          <a:bodyPr/>
          <a:lstStyle/>
          <a:p>
            <a:r>
              <a:rPr lang="en-US" dirty="0"/>
              <a:t>An Emerging Pattern</a:t>
            </a:r>
          </a:p>
        </p:txBody>
      </p:sp>
      <p:sp>
        <p:nvSpPr>
          <p:cNvPr id="3" name="Content Placeholder 2">
            <a:extLst>
              <a:ext uri="{FF2B5EF4-FFF2-40B4-BE49-F238E27FC236}">
                <a16:creationId xmlns:a16="http://schemas.microsoft.com/office/drawing/2014/main" id="{7471FF20-8940-4B5F-8317-BB0EF7EB5F9A}"/>
              </a:ext>
            </a:extLst>
          </p:cNvPr>
          <p:cNvSpPr>
            <a:spLocks noGrp="1"/>
          </p:cNvSpPr>
          <p:nvPr>
            <p:ph idx="1"/>
          </p:nvPr>
        </p:nvSpPr>
        <p:spPr/>
        <p:txBody>
          <a:bodyPr/>
          <a:lstStyle/>
          <a:p>
            <a:pPr marL="0" marR="0">
              <a:spcBef>
                <a:spcPts val="0"/>
              </a:spcBef>
              <a:spcAft>
                <a:spcPts val="0"/>
              </a:spcAft>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Courts for a while did refuse to enforce such contracts</a:t>
            </a:r>
            <a:r>
              <a:rPr lang="en-US" sz="2400" dirty="0">
                <a:latin typeface="Verdana" panose="020B0604030504040204" pitchFamily="34" charset="0"/>
                <a:ea typeface="Times New Roman" panose="02020603050405020304" pitchFamily="18" charset="0"/>
                <a:cs typeface="Times New Roman" panose="02020603050405020304" pitchFamily="18" charset="0"/>
              </a:rPr>
              <a:t>. T</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hey came under a lot of criticism for this.  </a:t>
            </a:r>
          </a:p>
          <a:p>
            <a:pPr marL="0"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Some courts responded by counting token (or nominal) consideration as sufficient for consideration.  </a:t>
            </a:r>
          </a:p>
          <a:p>
            <a:pPr marL="0" marR="0">
              <a:spcBef>
                <a:spcPts val="0"/>
              </a:spcBef>
              <a:spcAft>
                <a:spcPts val="0"/>
              </a:spcAft>
            </a:pP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Token consideration is a promise or performance so trivial that the promisor could not be giving his or her promise to get the token promise or performance in return; think of </a:t>
            </a: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Schell v. Nell</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a:t>
            </a:r>
          </a:p>
          <a:p>
            <a:pPr marL="0" marR="0">
              <a:spcBef>
                <a:spcPts val="0"/>
              </a:spcBef>
              <a:spcAft>
                <a:spcPts val="0"/>
              </a:spcAft>
            </a:pP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369058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0541E-ABC4-4B38-8CF6-71E2A2BB8676}"/>
              </a:ext>
            </a:extLst>
          </p:cNvPr>
          <p:cNvSpPr>
            <a:spLocks noGrp="1"/>
          </p:cNvSpPr>
          <p:nvPr>
            <p:ph type="title"/>
          </p:nvPr>
        </p:nvSpPr>
        <p:spPr/>
        <p:txBody>
          <a:bodyPr/>
          <a:lstStyle/>
          <a:p>
            <a:r>
              <a:rPr lang="en-US" dirty="0"/>
              <a:t>Token (Nominal) Consideration</a:t>
            </a:r>
          </a:p>
        </p:txBody>
      </p:sp>
      <p:sp>
        <p:nvSpPr>
          <p:cNvPr id="3" name="Content Placeholder 2">
            <a:extLst>
              <a:ext uri="{FF2B5EF4-FFF2-40B4-BE49-F238E27FC236}">
                <a16:creationId xmlns:a16="http://schemas.microsoft.com/office/drawing/2014/main" id="{F95D3377-B2FC-4525-A9EB-F260C2560713}"/>
              </a:ext>
            </a:extLst>
          </p:cNvPr>
          <p:cNvSpPr>
            <a:spLocks noGrp="1"/>
          </p:cNvSpPr>
          <p:nvPr>
            <p:ph idx="1"/>
          </p:nvPr>
        </p:nvSpPr>
        <p:spPr>
          <a:xfrm>
            <a:off x="457200" y="1163637"/>
            <a:ext cx="8229600" cy="4530725"/>
          </a:xfrm>
        </p:spPr>
        <p:txBody>
          <a:bodyPr/>
          <a:lstStyle/>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There is a way to make legitimate modifications enforceable.  What about token consideration?  “For building plus one cent I promise to pay 5% more; or for building plus moving window one inch--architect does not have pre-existing duty to build building that way.”  Is this sufficient for consideration?  </a:t>
            </a:r>
          </a:p>
          <a:p>
            <a:pPr marL="0" marR="0" indent="0">
              <a:spcBef>
                <a:spcPts val="0"/>
              </a:spcBef>
              <a:spcAft>
                <a:spcPts val="0"/>
              </a:spcAft>
              <a:buNone/>
            </a:pP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Some courts started counting token consideration (same pattern in requirements contracts).  Problem: then why isn't token consideration adequate in cases like </a:t>
            </a:r>
            <a:r>
              <a:rPr lang="en-US" sz="2400" i="1" dirty="0">
                <a:effectLst/>
                <a:ea typeface="Times New Roman" panose="02020603050405020304" pitchFamily="18" charset="0"/>
                <a:cs typeface="Times New Roman" panose="02020603050405020304" pitchFamily="18" charset="0"/>
              </a:rPr>
              <a:t>Schnell v. Nell</a:t>
            </a:r>
            <a:r>
              <a:rPr lang="en-US" sz="2400" dirty="0">
                <a:effectLst/>
                <a:ea typeface="Times New Roman" panose="02020603050405020304" pitchFamily="18" charset="0"/>
                <a:cs typeface="Times New Roman" panose="02020603050405020304" pitchFamily="18" charset="0"/>
              </a:rPr>
              <a:t>?  Solve one problem, have another.  Another problem:  what if token consideration had been demanded and given in </a:t>
            </a:r>
            <a:r>
              <a:rPr lang="en-US" sz="2400" i="1" dirty="0" err="1">
                <a:effectLst/>
                <a:ea typeface="Times New Roman" panose="02020603050405020304" pitchFamily="18" charset="0"/>
                <a:cs typeface="Times New Roman" panose="02020603050405020304" pitchFamily="18" charset="0"/>
              </a:rPr>
              <a:t>Lingenfelder</a:t>
            </a:r>
            <a:r>
              <a:rPr lang="en-US" sz="2400" dirty="0">
                <a:effectLst/>
                <a:ea typeface="Times New Roman" panose="02020603050405020304" pitchFamily="18" charset="0"/>
                <a:cs typeface="Times New Roman" panose="02020603050405020304" pitchFamily="18" charset="0"/>
              </a:rPr>
              <a:t>?  Are we then going to enforce extortionate contracts?  So counting tokens as consideration is perhaps not the greatest idea. </a:t>
            </a:r>
          </a:p>
          <a:p>
            <a:endParaRPr lang="en-US" dirty="0"/>
          </a:p>
        </p:txBody>
      </p:sp>
    </p:spTree>
    <p:extLst>
      <p:ext uri="{BB962C8B-B14F-4D97-AF65-F5344CB8AC3E}">
        <p14:creationId xmlns:p14="http://schemas.microsoft.com/office/powerpoint/2010/main" val="1707353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D735-C54E-4D78-98F5-AB9337F17885}"/>
              </a:ext>
            </a:extLst>
          </p:cNvPr>
          <p:cNvSpPr>
            <a:spLocks noGrp="1"/>
          </p:cNvSpPr>
          <p:nvPr>
            <p:ph type="title"/>
          </p:nvPr>
        </p:nvSpPr>
        <p:spPr/>
        <p:txBody>
          <a:bodyPr/>
          <a:lstStyle/>
          <a:p>
            <a:r>
              <a:rPr lang="en-US" dirty="0"/>
              <a:t>Rescission Loophole</a:t>
            </a:r>
          </a:p>
        </p:txBody>
      </p:sp>
      <p:sp>
        <p:nvSpPr>
          <p:cNvPr id="3" name="Content Placeholder 2">
            <a:extLst>
              <a:ext uri="{FF2B5EF4-FFF2-40B4-BE49-F238E27FC236}">
                <a16:creationId xmlns:a16="http://schemas.microsoft.com/office/drawing/2014/main" id="{9A2B8E50-4CC8-4140-BF10-157F176620DF}"/>
              </a:ext>
            </a:extLst>
          </p:cNvPr>
          <p:cNvSpPr>
            <a:spLocks noGrp="1"/>
          </p:cNvSpPr>
          <p:nvPr>
            <p:ph idx="1"/>
          </p:nvPr>
        </p:nvSpPr>
        <p:spPr/>
        <p:txBody>
          <a:bodyPr/>
          <a:lstStyle/>
          <a:p>
            <a:pPr marL="0" marR="0">
              <a:spcBef>
                <a:spcPts val="0"/>
              </a:spcBef>
              <a:spcAft>
                <a:spcPts val="0"/>
              </a:spcAft>
            </a:pPr>
            <a:r>
              <a:rPr lang="en-US" sz="2400" dirty="0">
                <a:effectLst/>
                <a:ea typeface="Times New Roman" panose="02020603050405020304" pitchFamily="18" charset="0"/>
                <a:cs typeface="Times New Roman" panose="02020603050405020304" pitchFamily="18" charset="0"/>
              </a:rPr>
              <a:t>There is another strategy--suggested by </a:t>
            </a:r>
            <a:r>
              <a:rPr lang="en-US" sz="2400" i="1" dirty="0" err="1">
                <a:effectLst/>
                <a:ea typeface="Times New Roman" panose="02020603050405020304" pitchFamily="18" charset="0"/>
                <a:cs typeface="Times New Roman" panose="02020603050405020304" pitchFamily="18" charset="0"/>
              </a:rPr>
              <a:t>DeCicco</a:t>
            </a:r>
            <a:r>
              <a:rPr lang="en-US" sz="2400" dirty="0">
                <a:effectLst/>
                <a:ea typeface="Times New Roman" panose="02020603050405020304" pitchFamily="18" charset="0"/>
                <a:cs typeface="Times New Roman" panose="02020603050405020304" pitchFamily="18" charset="0"/>
              </a:rPr>
              <a:t>.  Suppose parties in the legitimate case tear up the old contract; they can do that, parties can call off the contract.  They then make </a:t>
            </a:r>
            <a:r>
              <a:rPr lang="en-US" sz="2400" i="1" dirty="0">
                <a:effectLst/>
                <a:ea typeface="Times New Roman" panose="02020603050405020304" pitchFamily="18" charset="0"/>
                <a:cs typeface="Times New Roman" panose="02020603050405020304" pitchFamily="18" charset="0"/>
              </a:rPr>
              <a:t>new</a:t>
            </a:r>
            <a:r>
              <a:rPr lang="en-US" sz="2400" dirty="0">
                <a:effectLst/>
                <a:ea typeface="Times New Roman" panose="02020603050405020304" pitchFamily="18" charset="0"/>
                <a:cs typeface="Times New Roman" panose="02020603050405020304" pitchFamily="18" charset="0"/>
              </a:rPr>
              <a:t> contract just like old one except 5% more to architect.  Once old contract is rescinded, there is no pre-existing duty, so new the contract is binding.  This was frequently used to make modifications.  See </a:t>
            </a:r>
            <a:r>
              <a:rPr lang="en-US" sz="2400" i="1" dirty="0" err="1">
                <a:effectLst/>
                <a:ea typeface="Times New Roman" panose="02020603050405020304" pitchFamily="18" charset="0"/>
                <a:cs typeface="Times New Roman" panose="02020603050405020304" pitchFamily="18" charset="0"/>
              </a:rPr>
              <a:t>Schwartzreich</a:t>
            </a:r>
            <a:r>
              <a:rPr lang="en-US" sz="2400" dirty="0">
                <a:effectLst/>
                <a:ea typeface="Times New Roman" panose="02020603050405020304" pitchFamily="18" charset="0"/>
                <a:cs typeface="Times New Roman" panose="02020603050405020304" pitchFamily="18" charset="0"/>
              </a:rPr>
              <a:t> case.  Some courts even held that you don't have to tear up old contract or do anything physical to it; the court can find that parties </a:t>
            </a:r>
            <a:r>
              <a:rPr lang="en-US" sz="2400" i="1" dirty="0">
                <a:effectLst/>
                <a:ea typeface="Times New Roman" panose="02020603050405020304" pitchFamily="18" charset="0"/>
                <a:cs typeface="Times New Roman" panose="02020603050405020304" pitchFamily="18" charset="0"/>
              </a:rPr>
              <a:t>implicitly</a:t>
            </a:r>
            <a:r>
              <a:rPr lang="en-US" sz="2400" dirty="0">
                <a:effectLst/>
                <a:ea typeface="Times New Roman" panose="02020603050405020304" pitchFamily="18" charset="0"/>
                <a:cs typeface="Times New Roman" panose="02020603050405020304" pitchFamily="18" charset="0"/>
              </a:rPr>
              <a:t> rescinded old contract. </a:t>
            </a:r>
          </a:p>
          <a:p>
            <a:r>
              <a:rPr lang="en-US" sz="2400" b="1" dirty="0">
                <a:effectLst/>
                <a:ea typeface="Times New Roman" panose="02020603050405020304" pitchFamily="18" charset="0"/>
                <a:cs typeface="Times New Roman" panose="02020603050405020304" pitchFamily="18" charset="0"/>
              </a:rPr>
              <a:t>Problem</a:t>
            </a:r>
            <a:r>
              <a:rPr lang="en-US" sz="2400" dirty="0">
                <a:effectLst/>
                <a:ea typeface="Times New Roman" panose="02020603050405020304" pitchFamily="18" charset="0"/>
                <a:cs typeface="Times New Roman" panose="02020603050405020304" pitchFamily="18" charset="0"/>
              </a:rPr>
              <a:t>: the technique can be used in extortionate contract cases. </a:t>
            </a:r>
            <a:endParaRPr lang="en-US" sz="3600" dirty="0"/>
          </a:p>
        </p:txBody>
      </p:sp>
    </p:spTree>
    <p:extLst>
      <p:ext uri="{BB962C8B-B14F-4D97-AF65-F5344CB8AC3E}">
        <p14:creationId xmlns:p14="http://schemas.microsoft.com/office/powerpoint/2010/main" val="18997900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4F5B1-ECBA-4471-9E43-403835AAF568}"/>
              </a:ext>
            </a:extLst>
          </p:cNvPr>
          <p:cNvSpPr>
            <a:spLocks noGrp="1"/>
          </p:cNvSpPr>
          <p:nvPr>
            <p:ph type="title"/>
          </p:nvPr>
        </p:nvSpPr>
        <p:spPr/>
        <p:txBody>
          <a:bodyPr/>
          <a:lstStyle/>
          <a:p>
            <a:r>
              <a:rPr lang="en-US" dirty="0"/>
              <a:t>The Pattern That Emerged</a:t>
            </a:r>
          </a:p>
        </p:txBody>
      </p:sp>
      <p:sp>
        <p:nvSpPr>
          <p:cNvPr id="3" name="Content Placeholder 2">
            <a:extLst>
              <a:ext uri="{FF2B5EF4-FFF2-40B4-BE49-F238E27FC236}">
                <a16:creationId xmlns:a16="http://schemas.microsoft.com/office/drawing/2014/main" id="{262DEC93-1BEF-4ED7-AD1C-ED31DF51BC94}"/>
              </a:ext>
            </a:extLst>
          </p:cNvPr>
          <p:cNvSpPr>
            <a:spLocks noGrp="1"/>
          </p:cNvSpPr>
          <p:nvPr>
            <p:ph idx="1"/>
          </p:nvPr>
        </p:nvSpPr>
        <p:spPr/>
        <p:txBody>
          <a:bodyPr/>
          <a:lstStyle/>
          <a:p>
            <a:r>
              <a:rPr lang="en-US" sz="2800" dirty="0">
                <a:effectLst/>
                <a:latin typeface="Verdana" panose="020B0604030504040204" pitchFamily="34" charset="0"/>
                <a:ea typeface="Times New Roman" panose="02020603050405020304" pitchFamily="18" charset="0"/>
                <a:cs typeface="Times New Roman" panose="02020603050405020304" pitchFamily="18" charset="0"/>
              </a:rPr>
              <a:t>If modification looked voluntary, courts found rescission or counted token duties as consideration.  If it looked like extortion, they would not find rescission or count token duties.  </a:t>
            </a:r>
          </a:p>
          <a:p>
            <a:endParaRPr lang="en-US" dirty="0"/>
          </a:p>
        </p:txBody>
      </p:sp>
    </p:spTree>
    <p:extLst>
      <p:ext uri="{BB962C8B-B14F-4D97-AF65-F5344CB8AC3E}">
        <p14:creationId xmlns:p14="http://schemas.microsoft.com/office/powerpoint/2010/main" val="33011171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E939A37F-6226-4631-9B29-F027388030D1}"/>
              </a:ext>
            </a:extLst>
          </p:cNvPr>
          <p:cNvSpPr>
            <a:spLocks noGrp="1"/>
          </p:cNvSpPr>
          <p:nvPr>
            <p:ph type="title"/>
          </p:nvPr>
        </p:nvSpPr>
        <p:spPr>
          <a:xfrm>
            <a:off x="457200" y="101648"/>
            <a:ext cx="8229600" cy="1139825"/>
          </a:xfrm>
        </p:spPr>
        <p:txBody>
          <a:bodyPr/>
          <a:lstStyle/>
          <a:p>
            <a:r>
              <a:rPr lang="en-US" altLang="en-US" dirty="0"/>
              <a:t>The Pattern Prior to the </a:t>
            </a:r>
            <a:r>
              <a:rPr lang="en-US" altLang="en-US"/>
              <a:t>Modern Law</a:t>
            </a:r>
            <a:endParaRPr lang="en-US" altLang="en-US" dirty="0"/>
          </a:p>
        </p:txBody>
      </p:sp>
      <p:sp>
        <p:nvSpPr>
          <p:cNvPr id="2" name="Scroll: Vertical 1">
            <a:extLst>
              <a:ext uri="{FF2B5EF4-FFF2-40B4-BE49-F238E27FC236}">
                <a16:creationId xmlns:a16="http://schemas.microsoft.com/office/drawing/2014/main" id="{BBC93AFE-6A42-49AC-B75D-9AFB8AC5BA13}"/>
              </a:ext>
            </a:extLst>
          </p:cNvPr>
          <p:cNvSpPr/>
          <p:nvPr/>
        </p:nvSpPr>
        <p:spPr>
          <a:xfrm>
            <a:off x="685801" y="4890895"/>
            <a:ext cx="609600" cy="967639"/>
          </a:xfrm>
          <a:prstGeom prst="verticalScroll">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15" name="TextBox 14">
            <a:extLst>
              <a:ext uri="{FF2B5EF4-FFF2-40B4-BE49-F238E27FC236}">
                <a16:creationId xmlns:a16="http://schemas.microsoft.com/office/drawing/2014/main" id="{925D1969-A4BB-7933-37E3-8D52BFF78C56}"/>
              </a:ext>
            </a:extLst>
          </p:cNvPr>
          <p:cNvSpPr txBox="1"/>
          <p:nvPr/>
        </p:nvSpPr>
        <p:spPr>
          <a:xfrm>
            <a:off x="569225" y="4190999"/>
            <a:ext cx="1066800" cy="646331"/>
          </a:xfrm>
          <a:prstGeom prst="rect">
            <a:avLst/>
          </a:prstGeom>
          <a:noFill/>
        </p:spPr>
        <p:txBody>
          <a:bodyPr wrap="square" rtlCol="0">
            <a:spAutoFit/>
          </a:bodyPr>
          <a:lstStyle/>
          <a:p>
            <a:r>
              <a:rPr lang="en-US" dirty="0"/>
              <a:t>First contract</a:t>
            </a:r>
          </a:p>
        </p:txBody>
      </p:sp>
      <p:sp>
        <p:nvSpPr>
          <p:cNvPr id="19" name="TextBox 18">
            <a:extLst>
              <a:ext uri="{FF2B5EF4-FFF2-40B4-BE49-F238E27FC236}">
                <a16:creationId xmlns:a16="http://schemas.microsoft.com/office/drawing/2014/main" id="{B52BA35F-F91E-5A1D-5FD2-D8E8CD53030C}"/>
              </a:ext>
            </a:extLst>
          </p:cNvPr>
          <p:cNvSpPr txBox="1"/>
          <p:nvPr/>
        </p:nvSpPr>
        <p:spPr>
          <a:xfrm>
            <a:off x="1428748" y="4190999"/>
            <a:ext cx="1419655" cy="646331"/>
          </a:xfrm>
          <a:prstGeom prst="rect">
            <a:avLst/>
          </a:prstGeom>
          <a:noFill/>
        </p:spPr>
        <p:txBody>
          <a:bodyPr wrap="square" rtlCol="0">
            <a:spAutoFit/>
          </a:bodyPr>
          <a:lstStyle/>
          <a:p>
            <a:r>
              <a:rPr lang="en-US" dirty="0"/>
              <a:t>Modified </a:t>
            </a:r>
          </a:p>
          <a:p>
            <a:r>
              <a:rPr lang="en-US" dirty="0"/>
              <a:t>document</a:t>
            </a:r>
          </a:p>
        </p:txBody>
      </p:sp>
      <p:sp>
        <p:nvSpPr>
          <p:cNvPr id="3" name="Scroll: Vertical 2">
            <a:extLst>
              <a:ext uri="{FF2B5EF4-FFF2-40B4-BE49-F238E27FC236}">
                <a16:creationId xmlns:a16="http://schemas.microsoft.com/office/drawing/2014/main" id="{2C22FCE9-7D88-6BA4-ED57-FCF48A762D0A}"/>
              </a:ext>
            </a:extLst>
          </p:cNvPr>
          <p:cNvSpPr/>
          <p:nvPr/>
        </p:nvSpPr>
        <p:spPr>
          <a:xfrm>
            <a:off x="1636025" y="4890895"/>
            <a:ext cx="609600" cy="967639"/>
          </a:xfrm>
          <a:prstGeom prst="verticalScroll">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4" name="Scroll: Vertical 3">
            <a:extLst>
              <a:ext uri="{FF2B5EF4-FFF2-40B4-BE49-F238E27FC236}">
                <a16:creationId xmlns:a16="http://schemas.microsoft.com/office/drawing/2014/main" id="{2FC74D77-E91C-6039-567F-ADE662A64B5B}"/>
              </a:ext>
            </a:extLst>
          </p:cNvPr>
          <p:cNvSpPr/>
          <p:nvPr/>
        </p:nvSpPr>
        <p:spPr>
          <a:xfrm>
            <a:off x="6210301" y="4864737"/>
            <a:ext cx="609600" cy="967639"/>
          </a:xfrm>
          <a:prstGeom prst="verticalScroll">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5" name="TextBox 4">
            <a:extLst>
              <a:ext uri="{FF2B5EF4-FFF2-40B4-BE49-F238E27FC236}">
                <a16:creationId xmlns:a16="http://schemas.microsoft.com/office/drawing/2014/main" id="{87C7C890-13E4-FE1E-EE4B-C4E10FD26978}"/>
              </a:ext>
            </a:extLst>
          </p:cNvPr>
          <p:cNvSpPr txBox="1"/>
          <p:nvPr/>
        </p:nvSpPr>
        <p:spPr>
          <a:xfrm>
            <a:off x="5791200" y="4138684"/>
            <a:ext cx="1066800" cy="646331"/>
          </a:xfrm>
          <a:prstGeom prst="rect">
            <a:avLst/>
          </a:prstGeom>
          <a:noFill/>
        </p:spPr>
        <p:txBody>
          <a:bodyPr wrap="square" rtlCol="0">
            <a:spAutoFit/>
          </a:bodyPr>
          <a:lstStyle/>
          <a:p>
            <a:r>
              <a:rPr lang="en-US" dirty="0"/>
              <a:t>First contract</a:t>
            </a:r>
          </a:p>
        </p:txBody>
      </p:sp>
      <p:sp>
        <p:nvSpPr>
          <p:cNvPr id="6" name="TextBox 5">
            <a:extLst>
              <a:ext uri="{FF2B5EF4-FFF2-40B4-BE49-F238E27FC236}">
                <a16:creationId xmlns:a16="http://schemas.microsoft.com/office/drawing/2014/main" id="{181EE765-BB0F-127F-EA75-A3D1D2AB5E4E}"/>
              </a:ext>
            </a:extLst>
          </p:cNvPr>
          <p:cNvSpPr txBox="1"/>
          <p:nvPr/>
        </p:nvSpPr>
        <p:spPr>
          <a:xfrm>
            <a:off x="6870508" y="4164842"/>
            <a:ext cx="1282892" cy="646331"/>
          </a:xfrm>
          <a:prstGeom prst="rect">
            <a:avLst/>
          </a:prstGeom>
          <a:noFill/>
        </p:spPr>
        <p:txBody>
          <a:bodyPr wrap="square" rtlCol="0">
            <a:spAutoFit/>
          </a:bodyPr>
          <a:lstStyle/>
          <a:p>
            <a:r>
              <a:rPr lang="en-US" dirty="0"/>
              <a:t>Modified </a:t>
            </a:r>
          </a:p>
          <a:p>
            <a:r>
              <a:rPr lang="en-US" dirty="0"/>
              <a:t>document</a:t>
            </a:r>
          </a:p>
        </p:txBody>
      </p:sp>
      <p:sp>
        <p:nvSpPr>
          <p:cNvPr id="7" name="Scroll: Vertical 6">
            <a:extLst>
              <a:ext uri="{FF2B5EF4-FFF2-40B4-BE49-F238E27FC236}">
                <a16:creationId xmlns:a16="http://schemas.microsoft.com/office/drawing/2014/main" id="{45EFE881-E204-9418-041B-F3D930E50F04}"/>
              </a:ext>
            </a:extLst>
          </p:cNvPr>
          <p:cNvSpPr/>
          <p:nvPr/>
        </p:nvSpPr>
        <p:spPr>
          <a:xfrm>
            <a:off x="7160525" y="4864737"/>
            <a:ext cx="609600" cy="967639"/>
          </a:xfrm>
          <a:prstGeom prst="verticalScroll">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8" name="Arrow: Pentagon 7">
            <a:extLst>
              <a:ext uri="{FF2B5EF4-FFF2-40B4-BE49-F238E27FC236}">
                <a16:creationId xmlns:a16="http://schemas.microsoft.com/office/drawing/2014/main" id="{3452E531-71BA-B552-E0DE-7650F055A49F}"/>
              </a:ext>
            </a:extLst>
          </p:cNvPr>
          <p:cNvSpPr/>
          <p:nvPr/>
        </p:nvSpPr>
        <p:spPr>
          <a:xfrm rot="16200000">
            <a:off x="-914400" y="2609851"/>
            <a:ext cx="4876800" cy="2095499"/>
          </a:xfrm>
          <a:prstGeom prst="homePlat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6C44FFA8-3252-2220-974F-436A40A111D7}"/>
              </a:ext>
            </a:extLst>
          </p:cNvPr>
          <p:cNvSpPr txBox="1"/>
          <p:nvPr/>
        </p:nvSpPr>
        <p:spPr>
          <a:xfrm>
            <a:off x="685801" y="2998303"/>
            <a:ext cx="1869175" cy="923330"/>
          </a:xfrm>
          <a:prstGeom prst="rect">
            <a:avLst/>
          </a:prstGeom>
          <a:noFill/>
        </p:spPr>
        <p:txBody>
          <a:bodyPr wrap="square" rtlCol="0">
            <a:spAutoFit/>
          </a:bodyPr>
          <a:lstStyle/>
          <a:p>
            <a:r>
              <a:rPr lang="en-US" dirty="0"/>
              <a:t>No good faith, no commercial reasonableness</a:t>
            </a:r>
          </a:p>
        </p:txBody>
      </p:sp>
      <p:sp>
        <p:nvSpPr>
          <p:cNvPr id="28" name="Arrow: Pentagon 27">
            <a:extLst>
              <a:ext uri="{FF2B5EF4-FFF2-40B4-BE49-F238E27FC236}">
                <a16:creationId xmlns:a16="http://schemas.microsoft.com/office/drawing/2014/main" id="{1C256C19-5267-EBCC-84A4-8977BEDAF633}"/>
              </a:ext>
            </a:extLst>
          </p:cNvPr>
          <p:cNvSpPr/>
          <p:nvPr/>
        </p:nvSpPr>
        <p:spPr>
          <a:xfrm rot="16200000">
            <a:off x="-914400" y="2609852"/>
            <a:ext cx="4876800" cy="2095499"/>
          </a:xfrm>
          <a:prstGeom prst="homePlat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052547E5-EE63-C220-29DF-4DFA02F301EE}"/>
              </a:ext>
            </a:extLst>
          </p:cNvPr>
          <p:cNvSpPr txBox="1"/>
          <p:nvPr/>
        </p:nvSpPr>
        <p:spPr>
          <a:xfrm>
            <a:off x="685801" y="2998304"/>
            <a:ext cx="1869175" cy="923330"/>
          </a:xfrm>
          <a:prstGeom prst="rect">
            <a:avLst/>
          </a:prstGeom>
          <a:noFill/>
        </p:spPr>
        <p:txBody>
          <a:bodyPr wrap="square" rtlCol="0">
            <a:spAutoFit/>
          </a:bodyPr>
          <a:lstStyle/>
          <a:p>
            <a:r>
              <a:rPr lang="en-US" dirty="0"/>
              <a:t>No good faith, no commercial reasonableness</a:t>
            </a:r>
          </a:p>
        </p:txBody>
      </p:sp>
      <p:sp>
        <p:nvSpPr>
          <p:cNvPr id="10" name="Arrow: Pentagon 9">
            <a:extLst>
              <a:ext uri="{FF2B5EF4-FFF2-40B4-BE49-F238E27FC236}">
                <a16:creationId xmlns:a16="http://schemas.microsoft.com/office/drawing/2014/main" id="{24EB1F39-83C6-3FC5-9520-1A3277294D53}"/>
              </a:ext>
            </a:extLst>
          </p:cNvPr>
          <p:cNvSpPr/>
          <p:nvPr/>
        </p:nvSpPr>
        <p:spPr>
          <a:xfrm rot="16200000">
            <a:off x="4473767" y="2673777"/>
            <a:ext cx="4876800" cy="2266950"/>
          </a:xfrm>
          <a:prstGeom prst="homePlat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0D172825-0469-E43C-1EB5-987AA850BEC9}"/>
              </a:ext>
            </a:extLst>
          </p:cNvPr>
          <p:cNvSpPr txBox="1"/>
          <p:nvPr/>
        </p:nvSpPr>
        <p:spPr>
          <a:xfrm>
            <a:off x="6075812" y="3002742"/>
            <a:ext cx="1869175" cy="923330"/>
          </a:xfrm>
          <a:prstGeom prst="rect">
            <a:avLst/>
          </a:prstGeom>
          <a:noFill/>
        </p:spPr>
        <p:txBody>
          <a:bodyPr wrap="square" rtlCol="0">
            <a:spAutoFit/>
          </a:bodyPr>
          <a:lstStyle/>
          <a:p>
            <a:r>
              <a:rPr lang="en-US" dirty="0"/>
              <a:t>Good faith and  commercial reasonableness</a:t>
            </a:r>
          </a:p>
        </p:txBody>
      </p:sp>
      <p:sp>
        <p:nvSpPr>
          <p:cNvPr id="12" name="TextBox 11">
            <a:extLst>
              <a:ext uri="{FF2B5EF4-FFF2-40B4-BE49-F238E27FC236}">
                <a16:creationId xmlns:a16="http://schemas.microsoft.com/office/drawing/2014/main" id="{0B6596EB-5FCA-D4D0-0ED9-8EBB7C206F48}"/>
              </a:ext>
            </a:extLst>
          </p:cNvPr>
          <p:cNvSpPr txBox="1"/>
          <p:nvPr/>
        </p:nvSpPr>
        <p:spPr>
          <a:xfrm>
            <a:off x="2697138" y="1303148"/>
            <a:ext cx="1869175" cy="2308324"/>
          </a:xfrm>
          <a:prstGeom prst="rect">
            <a:avLst/>
          </a:prstGeom>
          <a:noFill/>
          <a:ln w="28575">
            <a:solidFill>
              <a:srgbClr val="FF0000"/>
            </a:solidFill>
          </a:ln>
        </p:spPr>
        <p:txBody>
          <a:bodyPr wrap="square" rtlCol="0">
            <a:spAutoFit/>
          </a:bodyPr>
          <a:lstStyle/>
          <a:p>
            <a:r>
              <a:rPr lang="en-US" dirty="0"/>
              <a:t>“Pre-existing duty rule problem” – no mention of the rescission loophole or token consideration</a:t>
            </a:r>
          </a:p>
        </p:txBody>
      </p:sp>
      <p:sp>
        <p:nvSpPr>
          <p:cNvPr id="13" name="TextBox 12">
            <a:extLst>
              <a:ext uri="{FF2B5EF4-FFF2-40B4-BE49-F238E27FC236}">
                <a16:creationId xmlns:a16="http://schemas.microsoft.com/office/drawing/2014/main" id="{1857DF65-B54B-5F6D-C9EF-1FE6B448B4EF}"/>
              </a:ext>
            </a:extLst>
          </p:cNvPr>
          <p:cNvSpPr txBox="1"/>
          <p:nvPr/>
        </p:nvSpPr>
        <p:spPr>
          <a:xfrm>
            <a:off x="3833317" y="3969349"/>
            <a:ext cx="1869175" cy="2308324"/>
          </a:xfrm>
          <a:prstGeom prst="rect">
            <a:avLst/>
          </a:prstGeom>
          <a:noFill/>
          <a:ln w="28575">
            <a:solidFill>
              <a:srgbClr val="FF0000"/>
            </a:solidFill>
          </a:ln>
        </p:spPr>
        <p:txBody>
          <a:bodyPr wrap="square" rtlCol="0">
            <a:spAutoFit/>
          </a:bodyPr>
          <a:lstStyle/>
          <a:p>
            <a:r>
              <a:rPr lang="en-US" dirty="0"/>
              <a:t>“No pre-existing duty </a:t>
            </a:r>
            <a:r>
              <a:rPr lang="en-US"/>
              <a:t>rule problem” </a:t>
            </a:r>
            <a:r>
              <a:rPr lang="en-US" dirty="0"/>
              <a:t>– invoke the rescission loophole or find token consideration</a:t>
            </a:r>
          </a:p>
        </p:txBody>
      </p:sp>
      <p:cxnSp>
        <p:nvCxnSpPr>
          <p:cNvPr id="35" name="Straight Arrow Connector 34">
            <a:extLst>
              <a:ext uri="{FF2B5EF4-FFF2-40B4-BE49-F238E27FC236}">
                <a16:creationId xmlns:a16="http://schemas.microsoft.com/office/drawing/2014/main" id="{3A8C944A-1CF3-F4BE-8B34-3AF45B679807}"/>
              </a:ext>
            </a:extLst>
          </p:cNvPr>
          <p:cNvCxnSpPr>
            <a:cxnSpLocks/>
          </p:cNvCxnSpPr>
          <p:nvPr/>
        </p:nvCxnSpPr>
        <p:spPr>
          <a:xfrm flipH="1">
            <a:off x="2245625" y="1828800"/>
            <a:ext cx="451513"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4ABBD820-5AFD-862A-BE96-DF99FC0B5366}"/>
              </a:ext>
            </a:extLst>
          </p:cNvPr>
          <p:cNvCxnSpPr>
            <a:cxnSpLocks/>
          </p:cNvCxnSpPr>
          <p:nvPr/>
        </p:nvCxnSpPr>
        <p:spPr>
          <a:xfrm flipV="1">
            <a:off x="5105400" y="3276600"/>
            <a:ext cx="673292" cy="69274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3062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9B103-71B0-4CC7-893C-89FBF5BC048E}"/>
              </a:ext>
            </a:extLst>
          </p:cNvPr>
          <p:cNvSpPr>
            <a:spLocks noGrp="1"/>
          </p:cNvSpPr>
          <p:nvPr>
            <p:ph type="title"/>
          </p:nvPr>
        </p:nvSpPr>
        <p:spPr/>
        <p:txBody>
          <a:bodyPr/>
          <a:lstStyle/>
          <a:p>
            <a:r>
              <a:rPr lang="en-US"/>
              <a:t>Modern Law</a:t>
            </a:r>
          </a:p>
        </p:txBody>
      </p:sp>
      <p:sp>
        <p:nvSpPr>
          <p:cNvPr id="3" name="Content Placeholder 2">
            <a:extLst>
              <a:ext uri="{FF2B5EF4-FFF2-40B4-BE49-F238E27FC236}">
                <a16:creationId xmlns:a16="http://schemas.microsoft.com/office/drawing/2014/main" id="{7888D140-9E82-40FB-9231-BA68F4001B0C}"/>
              </a:ext>
            </a:extLst>
          </p:cNvPr>
          <p:cNvSpPr>
            <a:spLocks noGrp="1"/>
          </p:cNvSpPr>
          <p:nvPr>
            <p:ph idx="1"/>
          </p:nvPr>
        </p:nvSpPr>
        <p:spPr>
          <a:xfrm>
            <a:off x="441649" y="990599"/>
            <a:ext cx="8229600" cy="5589587"/>
          </a:xfrm>
        </p:spPr>
        <p:txBody>
          <a:bodyPr/>
          <a:lstStyle/>
          <a:p>
            <a:r>
              <a:rPr lang="en-US" sz="2800" dirty="0">
                <a:ea typeface="Times New Roman" panose="02020603050405020304" pitchFamily="18" charset="0"/>
                <a:cs typeface="Verdana" panose="020B0604030504040204" pitchFamily="34" charset="0"/>
              </a:rPr>
              <a:t>UCC 2-209</a:t>
            </a:r>
            <a:endParaRPr lang="en-US" sz="2800" dirty="0">
              <a:effectLst/>
              <a:ea typeface="Times New Roman" panose="02020603050405020304" pitchFamily="18" charset="0"/>
              <a:cs typeface="Verdana" panose="020B0604030504040204" pitchFamily="34" charset="0"/>
            </a:endParaRPr>
          </a:p>
          <a:p>
            <a:pPr marL="679450" lvl="2">
              <a:spcBef>
                <a:spcPts val="0"/>
              </a:spcBef>
              <a:spcAft>
                <a:spcPts val="0"/>
              </a:spcAft>
            </a:pPr>
            <a:r>
              <a:rPr lang="en-US" sz="2400" dirty="0">
                <a:effectLst/>
                <a:ea typeface="Times New Roman" panose="02020603050405020304" pitchFamily="18" charset="0"/>
              </a:rPr>
              <a:t>A modification of a contract is binding without consideration.</a:t>
            </a:r>
          </a:p>
          <a:p>
            <a:pPr marL="996950" lvl="3">
              <a:spcBef>
                <a:spcPts val="0"/>
              </a:spcBef>
              <a:spcAft>
                <a:spcPts val="0"/>
              </a:spcAft>
            </a:pPr>
            <a:r>
              <a:rPr lang="en-US" sz="2400" dirty="0">
                <a:effectLst/>
                <a:ea typeface="Times New Roman" panose="02020603050405020304" pitchFamily="18" charset="0"/>
              </a:rPr>
              <a:t>Official comment:  the modification must be sought in good faith and for commercially reasonable purposes.</a:t>
            </a:r>
          </a:p>
          <a:p>
            <a:pPr marL="0">
              <a:spcBef>
                <a:spcPts val="0"/>
              </a:spcBef>
              <a:spcAft>
                <a:spcPts val="0"/>
              </a:spcAft>
            </a:pPr>
            <a:r>
              <a:rPr lang="en-US" sz="2800" i="1" dirty="0">
                <a:effectLst/>
                <a:ea typeface="Times New Roman" panose="02020603050405020304" pitchFamily="18" charset="0"/>
              </a:rPr>
              <a:t>Restatement (Second) Contracts</a:t>
            </a:r>
            <a:r>
              <a:rPr lang="en-US" sz="2800" dirty="0">
                <a:effectLst/>
                <a:ea typeface="Times New Roman" panose="02020603050405020304" pitchFamily="18" charset="0"/>
              </a:rPr>
              <a:t>, Section 89.</a:t>
            </a:r>
            <a:endParaRPr lang="en-US" sz="1800" dirty="0">
              <a:latin typeface="Verdana" panose="020B0604030504040204" pitchFamily="34" charset="0"/>
              <a:ea typeface="Times New Roman" panose="02020603050405020304" pitchFamily="18" charset="0"/>
            </a:endParaRPr>
          </a:p>
          <a:p>
            <a:pPr marL="679450" lvl="2">
              <a:spcBef>
                <a:spcPts val="0"/>
              </a:spcBef>
              <a:spcAft>
                <a:spcPts val="0"/>
              </a:spcAft>
            </a:pPr>
            <a:r>
              <a:rPr lang="en-US" sz="2400" dirty="0">
                <a:effectLst/>
                <a:latin typeface="Verdana" panose="020B0604030504040204" pitchFamily="34" charset="0"/>
                <a:ea typeface="Times New Roman" panose="02020603050405020304" pitchFamily="18" charset="0"/>
              </a:rPr>
              <a:t>A modification of a contract is binding “if the modification is fair and equitable in view of circumstances not anticipated by the parties when the contract was made.”</a:t>
            </a:r>
          </a:p>
          <a:p>
            <a:pPr marL="1338263" lvl="4">
              <a:spcBef>
                <a:spcPts val="0"/>
              </a:spcBef>
              <a:spcAft>
                <a:spcPts val="0"/>
              </a:spcAft>
            </a:pPr>
            <a:r>
              <a:rPr lang="en-US" sz="2600" dirty="0">
                <a:effectLst/>
                <a:ea typeface="Times New Roman" panose="02020603050405020304" pitchFamily="18" charset="0"/>
                <a:cs typeface="Arial" panose="020B0604020202020204" pitchFamily="34" charset="0"/>
              </a:rPr>
              <a:t>In addition, according the </a:t>
            </a:r>
            <a:r>
              <a:rPr lang="en-US" sz="2600" i="1" dirty="0">
                <a:effectLst/>
                <a:ea typeface="Times New Roman" panose="02020603050405020304" pitchFamily="18" charset="0"/>
                <a:cs typeface="Arial" panose="020B0604020202020204" pitchFamily="34" charset="0"/>
              </a:rPr>
              <a:t>Restatement </a:t>
            </a:r>
            <a:r>
              <a:rPr lang="en-US" sz="2600" dirty="0">
                <a:effectLst/>
                <a:ea typeface="Times New Roman" panose="02020603050405020304" pitchFamily="18" charset="0"/>
                <a:cs typeface="Arial" panose="020B0604020202020204" pitchFamily="34" charset="0"/>
              </a:rPr>
              <a:t>§89, the contract must not have been fully performed by either side.</a:t>
            </a:r>
            <a:endParaRPr lang="en-US" sz="2600" dirty="0">
              <a:effectLst/>
              <a:ea typeface="Times New Roman" panose="02020603050405020304" pitchFamily="18" charset="0"/>
              <a:cs typeface="Times New Roman" panose="02020603050405020304" pitchFamily="18" charset="0"/>
            </a:endParaRPr>
          </a:p>
          <a:p>
            <a:pPr marL="679450" lvl="2">
              <a:spcBef>
                <a:spcPts val="0"/>
              </a:spcBef>
              <a:spcAft>
                <a:spcPts val="0"/>
              </a:spcAft>
            </a:pPr>
            <a:endParaRPr lang="en-US" sz="5400" dirty="0"/>
          </a:p>
        </p:txBody>
      </p:sp>
    </p:spTree>
    <p:extLst>
      <p:ext uri="{BB962C8B-B14F-4D97-AF65-F5344CB8AC3E}">
        <p14:creationId xmlns:p14="http://schemas.microsoft.com/office/powerpoint/2010/main" val="40232951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89CC2-F0CA-4F91-896F-91C74D5D1765}"/>
              </a:ext>
            </a:extLst>
          </p:cNvPr>
          <p:cNvSpPr>
            <a:spLocks noGrp="1"/>
          </p:cNvSpPr>
          <p:nvPr>
            <p:ph type="title"/>
          </p:nvPr>
        </p:nvSpPr>
        <p:spPr/>
        <p:txBody>
          <a:bodyPr/>
          <a:lstStyle/>
          <a:p>
            <a:r>
              <a:rPr lang="en-US" dirty="0"/>
              <a:t>Does Not Apply To Contract Modification</a:t>
            </a:r>
          </a:p>
        </p:txBody>
      </p:sp>
      <p:sp>
        <p:nvSpPr>
          <p:cNvPr id="3" name="Content Placeholder 2">
            <a:extLst>
              <a:ext uri="{FF2B5EF4-FFF2-40B4-BE49-F238E27FC236}">
                <a16:creationId xmlns:a16="http://schemas.microsoft.com/office/drawing/2014/main" id="{C75335A7-C77C-4C24-A728-1602AA752113}"/>
              </a:ext>
            </a:extLst>
          </p:cNvPr>
          <p:cNvSpPr>
            <a:spLocks noGrp="1"/>
          </p:cNvSpPr>
          <p:nvPr>
            <p:ph idx="1"/>
          </p:nvPr>
        </p:nvSpPr>
        <p:spPr/>
        <p:txBody>
          <a:bodyPr/>
          <a:lstStyle/>
          <a:p>
            <a:r>
              <a:rPr lang="en-US" dirty="0"/>
              <a:t>The preexisting duty rule does </a:t>
            </a:r>
            <a:r>
              <a:rPr lang="en-US" b="1" dirty="0"/>
              <a:t>NOT</a:t>
            </a:r>
            <a:r>
              <a:rPr lang="en-US" dirty="0"/>
              <a:t> apply to contract modification. </a:t>
            </a:r>
          </a:p>
        </p:txBody>
      </p:sp>
    </p:spTree>
    <p:extLst>
      <p:ext uri="{BB962C8B-B14F-4D97-AF65-F5344CB8AC3E}">
        <p14:creationId xmlns:p14="http://schemas.microsoft.com/office/powerpoint/2010/main" val="2175248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D12EB-AF41-431F-B63E-C65107BF80F2}"/>
              </a:ext>
            </a:extLst>
          </p:cNvPr>
          <p:cNvSpPr>
            <a:spLocks noGrp="1"/>
          </p:cNvSpPr>
          <p:nvPr>
            <p:ph type="title"/>
          </p:nvPr>
        </p:nvSpPr>
        <p:spPr/>
        <p:txBody>
          <a:bodyPr/>
          <a:lstStyle/>
          <a:p>
            <a:r>
              <a:rPr lang="en-US" dirty="0"/>
              <a:t>Alpine Manor </a:t>
            </a:r>
          </a:p>
        </p:txBody>
      </p:sp>
      <p:sp>
        <p:nvSpPr>
          <p:cNvPr id="3" name="Content Placeholder 2">
            <a:extLst>
              <a:ext uri="{FF2B5EF4-FFF2-40B4-BE49-F238E27FC236}">
                <a16:creationId xmlns:a16="http://schemas.microsoft.com/office/drawing/2014/main" id="{F8D6EB8D-D17B-456A-8096-C0F3B3E0ACE4}"/>
              </a:ext>
            </a:extLst>
          </p:cNvPr>
          <p:cNvSpPr>
            <a:spLocks noGrp="1"/>
          </p:cNvSpPr>
          <p:nvPr>
            <p:ph idx="1"/>
          </p:nvPr>
        </p:nvSpPr>
        <p:spPr/>
        <p:txBody>
          <a:bodyPr/>
          <a:lstStyle/>
          <a:p>
            <a:pPr marL="0" marR="0">
              <a:spcBef>
                <a:spcPts val="0"/>
              </a:spcBef>
              <a:spcAft>
                <a:spcPts val="0"/>
              </a:spcAft>
            </a:pPr>
            <a:r>
              <a:rPr lang="en-US" sz="1800" dirty="0">
                <a:effectLst/>
                <a:latin typeface="Verdana" panose="020B0604030504040204" pitchFamily="34" charset="0"/>
                <a:ea typeface="Times New Roman" panose="02020603050405020304" pitchFamily="18" charset="0"/>
              </a:rPr>
              <a:t>Alpine Manor Banquets contracted with Tony’s Tomatoes for 100 pounds of tomatoes at $1.50 a pound.  Shortly after, the market price of tomatoes dropped considerably.  Alpine asked Tony to modify their contract to reduce the price to $1 per pound.  Tony says, “You agreed to $1.50 a pound.  That is our deal.  If you pay me only $1 a pound, maybe I will decide not to sue you because you are a good customer.”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Verdana" panose="020B060403050404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rPr>
              <a:t>(a) Alpine and Tony modified their original contract.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rPr>
              <a:t>(b) If Alpine pays Tony only $1 a pound that is a breach of their contract.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rPr>
              <a:t>(c</a:t>
            </a:r>
            <a:r>
              <a:rPr lang="en-US" sz="1800" b="1">
                <a:effectLst/>
                <a:latin typeface="Verdana" panose="020B0604030504040204" pitchFamily="34" charset="0"/>
                <a:ea typeface="Times New Roman" panose="02020603050405020304" pitchFamily="18" charset="0"/>
              </a:rPr>
              <a:t>) </a:t>
            </a:r>
            <a:r>
              <a:rPr lang="en-US" sz="1800" b="1">
                <a:latin typeface="Verdana" panose="020B0604030504040204" pitchFamily="34" charset="0"/>
                <a:ea typeface="Times New Roman" panose="02020603050405020304" pitchFamily="18" charset="0"/>
              </a:rPr>
              <a:t>Neither. </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106040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5B7C3F-2DF4-4D88-85A7-800F3E60F8E5}"/>
              </a:ext>
            </a:extLst>
          </p:cNvPr>
          <p:cNvSpPr/>
          <p:nvPr/>
        </p:nvSpPr>
        <p:spPr>
          <a:xfrm>
            <a:off x="304800" y="990600"/>
            <a:ext cx="8382000" cy="3733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Text Box 5">
            <a:extLst>
              <a:ext uri="{FF2B5EF4-FFF2-40B4-BE49-F238E27FC236}">
                <a16:creationId xmlns:a16="http://schemas.microsoft.com/office/drawing/2014/main" id="{5D85C88A-4C63-4BD3-97AD-D9E6DF7165B4}"/>
              </a:ext>
            </a:extLst>
          </p:cNvPr>
          <p:cNvSpPr txBox="1">
            <a:spLocks noChangeArrowheads="1"/>
          </p:cNvSpPr>
          <p:nvPr/>
        </p:nvSpPr>
        <p:spPr bwMode="auto">
          <a:xfrm>
            <a:off x="304800" y="609600"/>
            <a:ext cx="8534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Did the </a:t>
            </a:r>
            <a:r>
              <a:rPr lang="en-US" altLang="en-US" i="1"/>
              <a:t>promissor</a:t>
            </a:r>
            <a:r>
              <a:rPr lang="en-US" altLang="en-US"/>
              <a:t> make the promise in order to get a promise or performance in return?</a:t>
            </a:r>
          </a:p>
        </p:txBody>
      </p:sp>
      <p:sp>
        <p:nvSpPr>
          <p:cNvPr id="2051" name="Line 6">
            <a:extLst>
              <a:ext uri="{FF2B5EF4-FFF2-40B4-BE49-F238E27FC236}">
                <a16:creationId xmlns:a16="http://schemas.microsoft.com/office/drawing/2014/main" id="{CDD9DF17-3C53-4426-9524-F98A3AC47AE2}"/>
              </a:ext>
            </a:extLst>
          </p:cNvPr>
          <p:cNvSpPr>
            <a:spLocks noChangeShapeType="1"/>
          </p:cNvSpPr>
          <p:nvPr/>
        </p:nvSpPr>
        <p:spPr bwMode="auto">
          <a:xfrm>
            <a:off x="5181600" y="1219200"/>
            <a:ext cx="838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2" name="Line 7">
            <a:extLst>
              <a:ext uri="{FF2B5EF4-FFF2-40B4-BE49-F238E27FC236}">
                <a16:creationId xmlns:a16="http://schemas.microsoft.com/office/drawing/2014/main" id="{EAFB3617-B71E-42F2-BEF1-1207482A9B71}"/>
              </a:ext>
            </a:extLst>
          </p:cNvPr>
          <p:cNvSpPr>
            <a:spLocks noChangeShapeType="1"/>
          </p:cNvSpPr>
          <p:nvPr/>
        </p:nvSpPr>
        <p:spPr bwMode="auto">
          <a:xfrm flipH="1">
            <a:off x="3810000" y="1143000"/>
            <a:ext cx="685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3" name="Text Box 8">
            <a:extLst>
              <a:ext uri="{FF2B5EF4-FFF2-40B4-BE49-F238E27FC236}">
                <a16:creationId xmlns:a16="http://schemas.microsoft.com/office/drawing/2014/main" id="{309BE0D2-0BD4-405C-AA00-3B1678B2372D}"/>
              </a:ext>
            </a:extLst>
          </p:cNvPr>
          <p:cNvSpPr txBox="1">
            <a:spLocks noChangeArrowheads="1"/>
          </p:cNvSpPr>
          <p:nvPr/>
        </p:nvSpPr>
        <p:spPr bwMode="auto">
          <a:xfrm>
            <a:off x="3200400" y="10668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54" name="Text Box 9">
            <a:extLst>
              <a:ext uri="{FF2B5EF4-FFF2-40B4-BE49-F238E27FC236}">
                <a16:creationId xmlns:a16="http://schemas.microsoft.com/office/drawing/2014/main" id="{C9ED0DFF-C0A2-418B-AEF9-A820C3D51AC8}"/>
              </a:ext>
            </a:extLst>
          </p:cNvPr>
          <p:cNvSpPr txBox="1">
            <a:spLocks noChangeArrowheads="1"/>
          </p:cNvSpPr>
          <p:nvPr/>
        </p:nvSpPr>
        <p:spPr bwMode="auto">
          <a:xfrm>
            <a:off x="5562600" y="10668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55" name="Text Box 16">
            <a:extLst>
              <a:ext uri="{FF2B5EF4-FFF2-40B4-BE49-F238E27FC236}">
                <a16:creationId xmlns:a16="http://schemas.microsoft.com/office/drawing/2014/main" id="{9445127A-083F-48DB-BBF5-76764B7BF8AB}"/>
              </a:ext>
            </a:extLst>
          </p:cNvPr>
          <p:cNvSpPr txBox="1">
            <a:spLocks noChangeArrowheads="1"/>
          </p:cNvSpPr>
          <p:nvPr/>
        </p:nvSpPr>
        <p:spPr bwMode="auto">
          <a:xfrm>
            <a:off x="7086600" y="3048000"/>
            <a:ext cx="1600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2056" name="Text Box 24">
            <a:extLst>
              <a:ext uri="{FF2B5EF4-FFF2-40B4-BE49-F238E27FC236}">
                <a16:creationId xmlns:a16="http://schemas.microsoft.com/office/drawing/2014/main" id="{A384310B-C8CC-4E2E-BB5E-4588EFA5883C}"/>
              </a:ext>
            </a:extLst>
          </p:cNvPr>
          <p:cNvSpPr txBox="1">
            <a:spLocks noChangeArrowheads="1"/>
          </p:cNvSpPr>
          <p:nvPr/>
        </p:nvSpPr>
        <p:spPr bwMode="auto">
          <a:xfrm>
            <a:off x="1447800" y="1600200"/>
            <a:ext cx="3733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Did the promisee provide a return promise or performance?</a:t>
            </a:r>
          </a:p>
        </p:txBody>
      </p:sp>
      <p:sp>
        <p:nvSpPr>
          <p:cNvPr id="2057" name="Line 25">
            <a:extLst>
              <a:ext uri="{FF2B5EF4-FFF2-40B4-BE49-F238E27FC236}">
                <a16:creationId xmlns:a16="http://schemas.microsoft.com/office/drawing/2014/main" id="{23B8DD71-1C94-469C-B71A-6C478E894A99}"/>
              </a:ext>
            </a:extLst>
          </p:cNvPr>
          <p:cNvSpPr>
            <a:spLocks noChangeShapeType="1"/>
          </p:cNvSpPr>
          <p:nvPr/>
        </p:nvSpPr>
        <p:spPr bwMode="auto">
          <a:xfrm>
            <a:off x="4495800" y="2362200"/>
            <a:ext cx="838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 name="Line 26">
            <a:extLst>
              <a:ext uri="{FF2B5EF4-FFF2-40B4-BE49-F238E27FC236}">
                <a16:creationId xmlns:a16="http://schemas.microsoft.com/office/drawing/2014/main" id="{7B95179C-39FB-45B1-8D0B-F8CE4A02DC6C}"/>
              </a:ext>
            </a:extLst>
          </p:cNvPr>
          <p:cNvSpPr>
            <a:spLocks noChangeShapeType="1"/>
          </p:cNvSpPr>
          <p:nvPr/>
        </p:nvSpPr>
        <p:spPr bwMode="auto">
          <a:xfrm flipH="1">
            <a:off x="2057400" y="2362200"/>
            <a:ext cx="685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9" name="Text Box 27">
            <a:extLst>
              <a:ext uri="{FF2B5EF4-FFF2-40B4-BE49-F238E27FC236}">
                <a16:creationId xmlns:a16="http://schemas.microsoft.com/office/drawing/2014/main" id="{021DA4A0-C928-43D9-86E4-AA82B8E78E29}"/>
              </a:ext>
            </a:extLst>
          </p:cNvPr>
          <p:cNvSpPr txBox="1">
            <a:spLocks noChangeArrowheads="1"/>
          </p:cNvSpPr>
          <p:nvPr/>
        </p:nvSpPr>
        <p:spPr bwMode="auto">
          <a:xfrm>
            <a:off x="1752600" y="22860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60" name="Text Box 28">
            <a:extLst>
              <a:ext uri="{FF2B5EF4-FFF2-40B4-BE49-F238E27FC236}">
                <a16:creationId xmlns:a16="http://schemas.microsoft.com/office/drawing/2014/main" id="{E0FD96A4-BB82-4ACA-B95D-33CA28D99C33}"/>
              </a:ext>
            </a:extLst>
          </p:cNvPr>
          <p:cNvSpPr txBox="1">
            <a:spLocks noChangeArrowheads="1"/>
          </p:cNvSpPr>
          <p:nvPr/>
        </p:nvSpPr>
        <p:spPr bwMode="auto">
          <a:xfrm>
            <a:off x="4800600" y="22098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61" name="Text Box 30">
            <a:extLst>
              <a:ext uri="{FF2B5EF4-FFF2-40B4-BE49-F238E27FC236}">
                <a16:creationId xmlns:a16="http://schemas.microsoft.com/office/drawing/2014/main" id="{A9072491-089C-4FFD-A552-F8A83160BCF6}"/>
              </a:ext>
            </a:extLst>
          </p:cNvPr>
          <p:cNvSpPr txBox="1">
            <a:spLocks noChangeArrowheads="1"/>
          </p:cNvSpPr>
          <p:nvPr/>
        </p:nvSpPr>
        <p:spPr bwMode="auto">
          <a:xfrm>
            <a:off x="0" y="2819400"/>
            <a:ext cx="4572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Was the promisee already legally bound to so perform or to keep the promise?</a:t>
            </a:r>
          </a:p>
        </p:txBody>
      </p:sp>
      <p:sp>
        <p:nvSpPr>
          <p:cNvPr id="2062" name="Line 31">
            <a:extLst>
              <a:ext uri="{FF2B5EF4-FFF2-40B4-BE49-F238E27FC236}">
                <a16:creationId xmlns:a16="http://schemas.microsoft.com/office/drawing/2014/main" id="{FF3143D3-0423-4F71-8EBD-507375DF1553}"/>
              </a:ext>
            </a:extLst>
          </p:cNvPr>
          <p:cNvSpPr>
            <a:spLocks noChangeShapeType="1"/>
          </p:cNvSpPr>
          <p:nvPr/>
        </p:nvSpPr>
        <p:spPr bwMode="auto">
          <a:xfrm flipH="1">
            <a:off x="1447800" y="3505200"/>
            <a:ext cx="685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3" name="Text Box 32">
            <a:extLst>
              <a:ext uri="{FF2B5EF4-FFF2-40B4-BE49-F238E27FC236}">
                <a16:creationId xmlns:a16="http://schemas.microsoft.com/office/drawing/2014/main" id="{19B77FD7-3576-41F7-92C2-2177D65D5A71}"/>
              </a:ext>
            </a:extLst>
          </p:cNvPr>
          <p:cNvSpPr txBox="1">
            <a:spLocks noChangeArrowheads="1"/>
          </p:cNvSpPr>
          <p:nvPr/>
        </p:nvSpPr>
        <p:spPr bwMode="auto">
          <a:xfrm>
            <a:off x="1219200" y="35052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64" name="Text Box 33">
            <a:extLst>
              <a:ext uri="{FF2B5EF4-FFF2-40B4-BE49-F238E27FC236}">
                <a16:creationId xmlns:a16="http://schemas.microsoft.com/office/drawing/2014/main" id="{EF640D46-4FE6-43A1-9F37-495960893026}"/>
              </a:ext>
            </a:extLst>
          </p:cNvPr>
          <p:cNvSpPr txBox="1">
            <a:spLocks noChangeArrowheads="1"/>
          </p:cNvSpPr>
          <p:nvPr/>
        </p:nvSpPr>
        <p:spPr bwMode="auto">
          <a:xfrm>
            <a:off x="3505200" y="34290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65" name="Text Box 34">
            <a:extLst>
              <a:ext uri="{FF2B5EF4-FFF2-40B4-BE49-F238E27FC236}">
                <a16:creationId xmlns:a16="http://schemas.microsoft.com/office/drawing/2014/main" id="{D90D4913-BF70-439B-A24F-3D226AA2A4EA}"/>
              </a:ext>
            </a:extLst>
          </p:cNvPr>
          <p:cNvSpPr txBox="1">
            <a:spLocks noChangeArrowheads="1"/>
          </p:cNvSpPr>
          <p:nvPr/>
        </p:nvSpPr>
        <p:spPr bwMode="auto">
          <a:xfrm>
            <a:off x="457200" y="3962400"/>
            <a:ext cx="2362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Exception to the preexisting duty rule? </a:t>
            </a:r>
          </a:p>
        </p:txBody>
      </p:sp>
      <p:sp>
        <p:nvSpPr>
          <p:cNvPr id="2066" name="Line 35">
            <a:extLst>
              <a:ext uri="{FF2B5EF4-FFF2-40B4-BE49-F238E27FC236}">
                <a16:creationId xmlns:a16="http://schemas.microsoft.com/office/drawing/2014/main" id="{0CCE3626-F3BE-4732-8FC1-619F55B18C53}"/>
              </a:ext>
            </a:extLst>
          </p:cNvPr>
          <p:cNvSpPr>
            <a:spLocks noChangeShapeType="1"/>
          </p:cNvSpPr>
          <p:nvPr/>
        </p:nvSpPr>
        <p:spPr bwMode="auto">
          <a:xfrm>
            <a:off x="3124200" y="3581400"/>
            <a:ext cx="838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7" name="Line 43">
            <a:extLst>
              <a:ext uri="{FF2B5EF4-FFF2-40B4-BE49-F238E27FC236}">
                <a16:creationId xmlns:a16="http://schemas.microsoft.com/office/drawing/2014/main" id="{F79BF221-C6E0-4B5E-B8FB-B9436064E17A}"/>
              </a:ext>
            </a:extLst>
          </p:cNvPr>
          <p:cNvSpPr>
            <a:spLocks noChangeShapeType="1"/>
          </p:cNvSpPr>
          <p:nvPr/>
        </p:nvSpPr>
        <p:spPr bwMode="auto">
          <a:xfrm>
            <a:off x="228600" y="457200"/>
            <a:ext cx="8763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8" name="Text Box 44">
            <a:extLst>
              <a:ext uri="{FF2B5EF4-FFF2-40B4-BE49-F238E27FC236}">
                <a16:creationId xmlns:a16="http://schemas.microsoft.com/office/drawing/2014/main" id="{195A6293-53B8-4F0C-8B77-A6E796EE9651}"/>
              </a:ext>
            </a:extLst>
          </p:cNvPr>
          <p:cNvSpPr txBox="1">
            <a:spLocks noChangeArrowheads="1"/>
          </p:cNvSpPr>
          <p:nvPr/>
        </p:nvSpPr>
        <p:spPr bwMode="auto">
          <a:xfrm>
            <a:off x="3276600" y="0"/>
            <a:ext cx="3276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Preexisting Duty Rule</a:t>
            </a:r>
          </a:p>
        </p:txBody>
      </p:sp>
      <p:sp>
        <p:nvSpPr>
          <p:cNvPr id="2069" name="Text Box 45">
            <a:extLst>
              <a:ext uri="{FF2B5EF4-FFF2-40B4-BE49-F238E27FC236}">
                <a16:creationId xmlns:a16="http://schemas.microsoft.com/office/drawing/2014/main" id="{31212399-4C1A-45F7-8873-9FF704B8F4DE}"/>
              </a:ext>
            </a:extLst>
          </p:cNvPr>
          <p:cNvSpPr txBox="1">
            <a:spLocks noChangeArrowheads="1"/>
          </p:cNvSpPr>
          <p:nvPr/>
        </p:nvSpPr>
        <p:spPr bwMode="auto">
          <a:xfrm>
            <a:off x="5638800" y="1752600"/>
            <a:ext cx="3200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 preexisting duty rule issue</a:t>
            </a:r>
          </a:p>
        </p:txBody>
      </p:sp>
      <p:sp>
        <p:nvSpPr>
          <p:cNvPr id="2070" name="Text Box 46">
            <a:extLst>
              <a:ext uri="{FF2B5EF4-FFF2-40B4-BE49-F238E27FC236}">
                <a16:creationId xmlns:a16="http://schemas.microsoft.com/office/drawing/2014/main" id="{B063E58C-FA3C-4CC9-8649-0DA2D5715CF7}"/>
              </a:ext>
            </a:extLst>
          </p:cNvPr>
          <p:cNvSpPr txBox="1">
            <a:spLocks noChangeArrowheads="1"/>
          </p:cNvSpPr>
          <p:nvPr/>
        </p:nvSpPr>
        <p:spPr bwMode="auto">
          <a:xfrm>
            <a:off x="5105400" y="2971800"/>
            <a:ext cx="3200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 preexisting duty rule issue</a:t>
            </a:r>
          </a:p>
        </p:txBody>
      </p:sp>
      <p:sp>
        <p:nvSpPr>
          <p:cNvPr id="2071" name="Line 47">
            <a:extLst>
              <a:ext uri="{FF2B5EF4-FFF2-40B4-BE49-F238E27FC236}">
                <a16:creationId xmlns:a16="http://schemas.microsoft.com/office/drawing/2014/main" id="{B5B9A63F-60B1-4006-A02E-2E5645752824}"/>
              </a:ext>
            </a:extLst>
          </p:cNvPr>
          <p:cNvSpPr>
            <a:spLocks noChangeShapeType="1"/>
          </p:cNvSpPr>
          <p:nvPr/>
        </p:nvSpPr>
        <p:spPr bwMode="auto">
          <a:xfrm flipH="1">
            <a:off x="838200" y="4724400"/>
            <a:ext cx="685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2" name="Text Box 48">
            <a:extLst>
              <a:ext uri="{FF2B5EF4-FFF2-40B4-BE49-F238E27FC236}">
                <a16:creationId xmlns:a16="http://schemas.microsoft.com/office/drawing/2014/main" id="{25B91A65-A064-45C8-9F09-5076CAC65F7F}"/>
              </a:ext>
            </a:extLst>
          </p:cNvPr>
          <p:cNvSpPr txBox="1">
            <a:spLocks noChangeArrowheads="1"/>
          </p:cNvSpPr>
          <p:nvPr/>
        </p:nvSpPr>
        <p:spPr bwMode="auto">
          <a:xfrm>
            <a:off x="457200" y="47244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73" name="Text Box 49">
            <a:extLst>
              <a:ext uri="{FF2B5EF4-FFF2-40B4-BE49-F238E27FC236}">
                <a16:creationId xmlns:a16="http://schemas.microsoft.com/office/drawing/2014/main" id="{F85E6029-861A-4FCE-9A3B-6639893229D5}"/>
              </a:ext>
            </a:extLst>
          </p:cNvPr>
          <p:cNvSpPr txBox="1">
            <a:spLocks noChangeArrowheads="1"/>
          </p:cNvSpPr>
          <p:nvPr/>
        </p:nvSpPr>
        <p:spPr bwMode="auto">
          <a:xfrm>
            <a:off x="2590800" y="46482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74" name="Line 50">
            <a:extLst>
              <a:ext uri="{FF2B5EF4-FFF2-40B4-BE49-F238E27FC236}">
                <a16:creationId xmlns:a16="http://schemas.microsoft.com/office/drawing/2014/main" id="{F63B70E8-EBA2-4656-91D1-0330780EE665}"/>
              </a:ext>
            </a:extLst>
          </p:cNvPr>
          <p:cNvSpPr>
            <a:spLocks noChangeShapeType="1"/>
          </p:cNvSpPr>
          <p:nvPr/>
        </p:nvSpPr>
        <p:spPr bwMode="auto">
          <a:xfrm>
            <a:off x="2209800" y="4724400"/>
            <a:ext cx="838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5" name="Text Box 51">
            <a:extLst>
              <a:ext uri="{FF2B5EF4-FFF2-40B4-BE49-F238E27FC236}">
                <a16:creationId xmlns:a16="http://schemas.microsoft.com/office/drawing/2014/main" id="{1A0FE78E-373C-446C-9ED6-D5AA85274066}"/>
              </a:ext>
            </a:extLst>
          </p:cNvPr>
          <p:cNvSpPr txBox="1">
            <a:spLocks noChangeArrowheads="1"/>
          </p:cNvSpPr>
          <p:nvPr/>
        </p:nvSpPr>
        <p:spPr bwMode="auto">
          <a:xfrm>
            <a:off x="228600" y="5334000"/>
            <a:ext cx="22098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The preexisting duty rule does not make the promise unenforceable</a:t>
            </a:r>
          </a:p>
        </p:txBody>
      </p:sp>
      <p:sp>
        <p:nvSpPr>
          <p:cNvPr id="2076" name="Text Box 52">
            <a:extLst>
              <a:ext uri="{FF2B5EF4-FFF2-40B4-BE49-F238E27FC236}">
                <a16:creationId xmlns:a16="http://schemas.microsoft.com/office/drawing/2014/main" id="{579CAE76-0B7D-4F73-A28E-C6B53CA90D22}"/>
              </a:ext>
            </a:extLst>
          </p:cNvPr>
          <p:cNvSpPr txBox="1">
            <a:spLocks noChangeArrowheads="1"/>
          </p:cNvSpPr>
          <p:nvPr/>
        </p:nvSpPr>
        <p:spPr bwMode="auto">
          <a:xfrm>
            <a:off x="2743200" y="5410200"/>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Unenforceable</a:t>
            </a:r>
          </a:p>
        </p:txBody>
      </p:sp>
      <p:sp>
        <p:nvSpPr>
          <p:cNvPr id="2077" name="Text Box 46">
            <a:extLst>
              <a:ext uri="{FF2B5EF4-FFF2-40B4-BE49-F238E27FC236}">
                <a16:creationId xmlns:a16="http://schemas.microsoft.com/office/drawing/2014/main" id="{6CD7B6A5-D5B9-4C2C-9B49-694A98E09121}"/>
              </a:ext>
            </a:extLst>
          </p:cNvPr>
          <p:cNvSpPr txBox="1">
            <a:spLocks noChangeArrowheads="1"/>
          </p:cNvSpPr>
          <p:nvPr/>
        </p:nvSpPr>
        <p:spPr bwMode="auto">
          <a:xfrm>
            <a:off x="3671888" y="4098925"/>
            <a:ext cx="3200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 preexisting duty rule issue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2D879-01BD-4A08-9AAB-CE331CB08298}"/>
              </a:ext>
            </a:extLst>
          </p:cNvPr>
          <p:cNvSpPr>
            <a:spLocks noGrp="1"/>
          </p:cNvSpPr>
          <p:nvPr>
            <p:ph type="title"/>
          </p:nvPr>
        </p:nvSpPr>
        <p:spPr/>
        <p:txBody>
          <a:bodyPr/>
          <a:lstStyle/>
          <a:p>
            <a:r>
              <a:rPr lang="en-US" dirty="0"/>
              <a:t>Careless Collectors</a:t>
            </a:r>
          </a:p>
        </p:txBody>
      </p:sp>
      <p:sp>
        <p:nvSpPr>
          <p:cNvPr id="3" name="Content Placeholder 2">
            <a:extLst>
              <a:ext uri="{FF2B5EF4-FFF2-40B4-BE49-F238E27FC236}">
                <a16:creationId xmlns:a16="http://schemas.microsoft.com/office/drawing/2014/main" id="{33B05C5F-9677-4DB9-8BAA-073B59B49B29}"/>
              </a:ext>
            </a:extLst>
          </p:cNvPr>
          <p:cNvSpPr>
            <a:spLocks noGrp="1"/>
          </p:cNvSpPr>
          <p:nvPr>
            <p:ph idx="1"/>
          </p:nvPr>
        </p:nvSpPr>
        <p:spPr/>
        <p:txBody>
          <a:bodyPr/>
          <a:lstStyle/>
          <a:p>
            <a:pPr marL="0" marR="0">
              <a:spcBef>
                <a:spcPts val="0"/>
              </a:spcBef>
              <a:spcAft>
                <a:spcPts val="0"/>
              </a:spcAft>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Expansion City contracts with Careless Collectors to collect its garbage.  Collectors agrees to collect the garbage for five years; and Expansion agrees to pay $500,000 a year to Collectors.  Expansion City doubles it size in two years after the signing of the contract.  At the beginning of the third year of the contract, Careless Collectors refuses to collect the garbage and demands more money.  Collectors points out that it now costs it over $500,000 a year to collect the garbage, so they are losing money.  When negotiating the original contract, Expansion City had supplied Careless Collectors with growth studies that indicated that Expansion would double its size in two to five years.  Collectors did not take these predictions into account when setting the $500,000 a year contract price.  With the garbage piling up and constituting a health hazard and with no other company to turn to other than Collectors, Expansion agrees to a new contract with Collectors for $700,000 a year. Is the new contract enforceable?</a:t>
            </a:r>
          </a:p>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a:t>
            </a:r>
          </a:p>
          <a:p>
            <a:pPr marL="0" marR="0" indent="0">
              <a:spcBef>
                <a:spcPts val="0"/>
              </a:spcBef>
              <a:spcAft>
                <a:spcPts val="0"/>
              </a:spcAft>
              <a:buNone/>
            </a:pPr>
            <a:r>
              <a:rPr lang="en-US" sz="1800" b="1" dirty="0">
                <a:effectLst/>
                <a:latin typeface="Verdana" panose="020B0604030504040204" pitchFamily="34" charset="0"/>
                <a:ea typeface="Times New Roman" panose="02020603050405020304" pitchFamily="18" charset="0"/>
                <a:cs typeface="Arial" panose="020B0604020202020204" pitchFamily="34" charset="0"/>
              </a:rPr>
              <a:t>(a) Yes </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b="1" dirty="0">
                <a:effectLst/>
                <a:latin typeface="Verdana" panose="020B0604030504040204" pitchFamily="34" charset="0"/>
                <a:ea typeface="Times New Roman" panose="02020603050405020304" pitchFamily="18" charset="0"/>
                <a:cs typeface="Arial" panose="020B0604020202020204" pitchFamily="34" charset="0"/>
              </a:rPr>
              <a:t>(b) No</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0841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28FBF-2937-3CBC-AD71-1EFD764AD219}"/>
              </a:ext>
            </a:extLst>
          </p:cNvPr>
          <p:cNvSpPr>
            <a:spLocks noGrp="1"/>
          </p:cNvSpPr>
          <p:nvPr>
            <p:ph type="title"/>
          </p:nvPr>
        </p:nvSpPr>
        <p:spPr/>
        <p:txBody>
          <a:bodyPr/>
          <a:lstStyle/>
          <a:p>
            <a:r>
              <a:rPr lang="en-US" sz="3200" i="1" dirty="0"/>
              <a:t>Griffey v. Magellan Health</a:t>
            </a:r>
            <a:r>
              <a:rPr lang="en-US" sz="3200" dirty="0"/>
              <a:t>, 562 F.Supp.3d 34 (2021),</a:t>
            </a:r>
          </a:p>
        </p:txBody>
      </p:sp>
      <p:sp>
        <p:nvSpPr>
          <p:cNvPr id="3" name="Content Placeholder 2">
            <a:extLst>
              <a:ext uri="{FF2B5EF4-FFF2-40B4-BE49-F238E27FC236}">
                <a16:creationId xmlns:a16="http://schemas.microsoft.com/office/drawing/2014/main" id="{3F9AFDD3-052C-85E5-A945-FA7D9674B44E}"/>
              </a:ext>
            </a:extLst>
          </p:cNvPr>
          <p:cNvSpPr>
            <a:spLocks noGrp="1"/>
          </p:cNvSpPr>
          <p:nvPr>
            <p:ph idx="1"/>
          </p:nvPr>
        </p:nvSpPr>
        <p:spPr>
          <a:xfrm>
            <a:off x="457200" y="1295400"/>
            <a:ext cx="8229600" cy="4530725"/>
          </a:xfrm>
        </p:spPr>
        <p:txBody>
          <a:bodyPr/>
          <a:lstStyle/>
          <a:p>
            <a:r>
              <a:rPr lang="en-US" sz="2800" dirty="0"/>
              <a:t>The plaintiffs promised to allow Magellan to store and analyze their data in exchange for Magellan abiding by the cybersecurity requirements of the Health Insurance Portability and Accountability Act (HIPAA). </a:t>
            </a:r>
          </a:p>
          <a:p>
            <a:r>
              <a:rPr lang="en-US" sz="2800" dirty="0"/>
              <a:t>As a healthcare organization, Magellan is required to comply with HIPAA.</a:t>
            </a:r>
          </a:p>
          <a:p>
            <a:r>
              <a:rPr lang="en-US" sz="2800" dirty="0"/>
              <a:t>Is there consideration for the plaintiff’s promise?</a:t>
            </a:r>
          </a:p>
          <a:p>
            <a:r>
              <a:rPr lang="en-US" sz="2800" dirty="0"/>
              <a:t>(a) Yes</a:t>
            </a:r>
          </a:p>
          <a:p>
            <a:r>
              <a:rPr lang="en-US" sz="2800" dirty="0"/>
              <a:t>(b) No</a:t>
            </a:r>
          </a:p>
          <a:p>
            <a:endParaRPr lang="en-US" dirty="0"/>
          </a:p>
        </p:txBody>
      </p:sp>
    </p:spTree>
    <p:extLst>
      <p:ext uri="{BB962C8B-B14F-4D97-AF65-F5344CB8AC3E}">
        <p14:creationId xmlns:p14="http://schemas.microsoft.com/office/powerpoint/2010/main" val="446103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2C319A8-4C18-4FA6-B9A3-4496DB135D5F}"/>
              </a:ext>
            </a:extLst>
          </p:cNvPr>
          <p:cNvSpPr/>
          <p:nvPr/>
        </p:nvSpPr>
        <p:spPr>
          <a:xfrm>
            <a:off x="304800" y="1066800"/>
            <a:ext cx="8686800" cy="328770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2" name="Text Box 4">
            <a:extLst>
              <a:ext uri="{FF2B5EF4-FFF2-40B4-BE49-F238E27FC236}">
                <a16:creationId xmlns:a16="http://schemas.microsoft.com/office/drawing/2014/main" id="{07512BEF-AA64-4C83-BBCD-3E260F374BF9}"/>
              </a:ext>
            </a:extLst>
          </p:cNvPr>
          <p:cNvSpPr txBox="1">
            <a:spLocks noChangeArrowheads="1"/>
          </p:cNvSpPr>
          <p:nvPr/>
        </p:nvSpPr>
        <p:spPr bwMode="auto">
          <a:xfrm>
            <a:off x="304800" y="609600"/>
            <a:ext cx="8534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Did the </a:t>
            </a:r>
            <a:r>
              <a:rPr lang="en-US" altLang="en-US" sz="1800" b="1" i="1"/>
              <a:t>promisor</a:t>
            </a:r>
            <a:r>
              <a:rPr lang="en-US" altLang="en-US" sz="1800" b="1"/>
              <a:t> make the promise in order to get a promise or performance in return?</a:t>
            </a:r>
          </a:p>
        </p:txBody>
      </p:sp>
      <p:sp>
        <p:nvSpPr>
          <p:cNvPr id="5123" name="Line 5">
            <a:extLst>
              <a:ext uri="{FF2B5EF4-FFF2-40B4-BE49-F238E27FC236}">
                <a16:creationId xmlns:a16="http://schemas.microsoft.com/office/drawing/2014/main" id="{C1280ECA-2365-43C1-B78D-FB9E2DBC6F70}"/>
              </a:ext>
            </a:extLst>
          </p:cNvPr>
          <p:cNvSpPr>
            <a:spLocks noChangeShapeType="1"/>
          </p:cNvSpPr>
          <p:nvPr/>
        </p:nvSpPr>
        <p:spPr bwMode="auto">
          <a:xfrm>
            <a:off x="5715000" y="1143000"/>
            <a:ext cx="8382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4" name="Line 6">
            <a:extLst>
              <a:ext uri="{FF2B5EF4-FFF2-40B4-BE49-F238E27FC236}">
                <a16:creationId xmlns:a16="http://schemas.microsoft.com/office/drawing/2014/main" id="{573114E5-78A4-48EA-AB0E-E6827F0CAC6F}"/>
              </a:ext>
            </a:extLst>
          </p:cNvPr>
          <p:cNvSpPr>
            <a:spLocks noChangeShapeType="1"/>
          </p:cNvSpPr>
          <p:nvPr/>
        </p:nvSpPr>
        <p:spPr bwMode="auto">
          <a:xfrm flipH="1">
            <a:off x="3276600" y="11430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5" name="Text Box 7">
            <a:extLst>
              <a:ext uri="{FF2B5EF4-FFF2-40B4-BE49-F238E27FC236}">
                <a16:creationId xmlns:a16="http://schemas.microsoft.com/office/drawing/2014/main" id="{5E9848D6-27DC-4507-88AD-135CE4E03A77}"/>
              </a:ext>
            </a:extLst>
          </p:cNvPr>
          <p:cNvSpPr txBox="1">
            <a:spLocks noChangeArrowheads="1"/>
          </p:cNvSpPr>
          <p:nvPr/>
        </p:nvSpPr>
        <p:spPr bwMode="auto">
          <a:xfrm>
            <a:off x="3048000" y="11430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26" name="Text Box 8">
            <a:extLst>
              <a:ext uri="{FF2B5EF4-FFF2-40B4-BE49-F238E27FC236}">
                <a16:creationId xmlns:a16="http://schemas.microsoft.com/office/drawing/2014/main" id="{4763BBC2-EEB9-492D-A4F3-DB5941DDC68C}"/>
              </a:ext>
            </a:extLst>
          </p:cNvPr>
          <p:cNvSpPr txBox="1">
            <a:spLocks noChangeArrowheads="1"/>
          </p:cNvSpPr>
          <p:nvPr/>
        </p:nvSpPr>
        <p:spPr bwMode="auto">
          <a:xfrm>
            <a:off x="6019800" y="1066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27" name="Text Box 32">
            <a:extLst>
              <a:ext uri="{FF2B5EF4-FFF2-40B4-BE49-F238E27FC236}">
                <a16:creationId xmlns:a16="http://schemas.microsoft.com/office/drawing/2014/main" id="{34E1DC3F-DD3F-4705-A70B-4C8FBA283981}"/>
              </a:ext>
            </a:extLst>
          </p:cNvPr>
          <p:cNvSpPr txBox="1">
            <a:spLocks noChangeArrowheads="1"/>
          </p:cNvSpPr>
          <p:nvPr/>
        </p:nvSpPr>
        <p:spPr bwMode="auto">
          <a:xfrm>
            <a:off x="228600" y="1600200"/>
            <a:ext cx="5181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Did the promisee provide an explicit or implicit promise or performance in return?</a:t>
            </a:r>
          </a:p>
        </p:txBody>
      </p:sp>
      <p:sp>
        <p:nvSpPr>
          <p:cNvPr id="5128" name="Line 33">
            <a:extLst>
              <a:ext uri="{FF2B5EF4-FFF2-40B4-BE49-F238E27FC236}">
                <a16:creationId xmlns:a16="http://schemas.microsoft.com/office/drawing/2014/main" id="{553478EC-A27C-4410-9AC8-08A9F0EDF049}"/>
              </a:ext>
            </a:extLst>
          </p:cNvPr>
          <p:cNvSpPr>
            <a:spLocks noChangeShapeType="1"/>
          </p:cNvSpPr>
          <p:nvPr/>
        </p:nvSpPr>
        <p:spPr bwMode="auto">
          <a:xfrm>
            <a:off x="3810000" y="2362200"/>
            <a:ext cx="8382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9" name="Line 34">
            <a:extLst>
              <a:ext uri="{FF2B5EF4-FFF2-40B4-BE49-F238E27FC236}">
                <a16:creationId xmlns:a16="http://schemas.microsoft.com/office/drawing/2014/main" id="{74D9182C-B3DD-4595-B08A-70F97B76060D}"/>
              </a:ext>
            </a:extLst>
          </p:cNvPr>
          <p:cNvSpPr>
            <a:spLocks noChangeShapeType="1"/>
          </p:cNvSpPr>
          <p:nvPr/>
        </p:nvSpPr>
        <p:spPr bwMode="auto">
          <a:xfrm flipH="1">
            <a:off x="1828800" y="23622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0" name="Text Box 35">
            <a:extLst>
              <a:ext uri="{FF2B5EF4-FFF2-40B4-BE49-F238E27FC236}">
                <a16:creationId xmlns:a16="http://schemas.microsoft.com/office/drawing/2014/main" id="{3C29817F-EDDB-42F2-89EC-60190DD15179}"/>
              </a:ext>
            </a:extLst>
          </p:cNvPr>
          <p:cNvSpPr txBox="1">
            <a:spLocks noChangeArrowheads="1"/>
          </p:cNvSpPr>
          <p:nvPr/>
        </p:nvSpPr>
        <p:spPr bwMode="auto">
          <a:xfrm>
            <a:off x="1676400" y="2209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31" name="Text Box 36">
            <a:extLst>
              <a:ext uri="{FF2B5EF4-FFF2-40B4-BE49-F238E27FC236}">
                <a16:creationId xmlns:a16="http://schemas.microsoft.com/office/drawing/2014/main" id="{540045FB-B120-4FB1-8805-2EFD9C097E8A}"/>
              </a:ext>
            </a:extLst>
          </p:cNvPr>
          <p:cNvSpPr txBox="1">
            <a:spLocks noChangeArrowheads="1"/>
          </p:cNvSpPr>
          <p:nvPr/>
        </p:nvSpPr>
        <p:spPr bwMode="auto">
          <a:xfrm>
            <a:off x="4267200" y="22860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32" name="Text Box 43">
            <a:extLst>
              <a:ext uri="{FF2B5EF4-FFF2-40B4-BE49-F238E27FC236}">
                <a16:creationId xmlns:a16="http://schemas.microsoft.com/office/drawing/2014/main" id="{FB0DCE48-EC6C-4739-82D2-B8E217EEEA58}"/>
              </a:ext>
            </a:extLst>
          </p:cNvPr>
          <p:cNvSpPr txBox="1">
            <a:spLocks noChangeArrowheads="1"/>
          </p:cNvSpPr>
          <p:nvPr/>
        </p:nvSpPr>
        <p:spPr bwMode="auto">
          <a:xfrm>
            <a:off x="2057400" y="5334000"/>
            <a:ext cx="4038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There is consideration</a:t>
            </a:r>
          </a:p>
        </p:txBody>
      </p:sp>
      <p:sp>
        <p:nvSpPr>
          <p:cNvPr id="5133" name="Line 55">
            <a:extLst>
              <a:ext uri="{FF2B5EF4-FFF2-40B4-BE49-F238E27FC236}">
                <a16:creationId xmlns:a16="http://schemas.microsoft.com/office/drawing/2014/main" id="{D415A7D9-FB44-430F-80C0-6E4E24C1B177}"/>
              </a:ext>
            </a:extLst>
          </p:cNvPr>
          <p:cNvSpPr>
            <a:spLocks noChangeShapeType="1"/>
          </p:cNvSpPr>
          <p:nvPr/>
        </p:nvSpPr>
        <p:spPr bwMode="auto">
          <a:xfrm>
            <a:off x="228600" y="457200"/>
            <a:ext cx="8763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34" name="Text Box 56">
            <a:extLst>
              <a:ext uri="{FF2B5EF4-FFF2-40B4-BE49-F238E27FC236}">
                <a16:creationId xmlns:a16="http://schemas.microsoft.com/office/drawing/2014/main" id="{127643AA-F2FD-4061-98E4-CDD88C3D4FC6}"/>
              </a:ext>
            </a:extLst>
          </p:cNvPr>
          <p:cNvSpPr txBox="1">
            <a:spLocks noChangeArrowheads="1"/>
          </p:cNvSpPr>
          <p:nvPr/>
        </p:nvSpPr>
        <p:spPr bwMode="auto">
          <a:xfrm>
            <a:off x="3200400" y="0"/>
            <a:ext cx="2362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Bargain Theory</a:t>
            </a:r>
          </a:p>
        </p:txBody>
      </p:sp>
      <p:sp>
        <p:nvSpPr>
          <p:cNvPr id="5135" name="Text Box 60">
            <a:extLst>
              <a:ext uri="{FF2B5EF4-FFF2-40B4-BE49-F238E27FC236}">
                <a16:creationId xmlns:a16="http://schemas.microsoft.com/office/drawing/2014/main" id="{AB0CE27D-4628-4DD1-9399-31B6D35F85C8}"/>
              </a:ext>
            </a:extLst>
          </p:cNvPr>
          <p:cNvSpPr txBox="1">
            <a:spLocks noChangeArrowheads="1"/>
          </p:cNvSpPr>
          <p:nvPr/>
        </p:nvSpPr>
        <p:spPr bwMode="auto">
          <a:xfrm>
            <a:off x="0" y="5334000"/>
            <a:ext cx="1752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Unenforceable</a:t>
            </a:r>
          </a:p>
        </p:txBody>
      </p:sp>
      <p:sp>
        <p:nvSpPr>
          <p:cNvPr id="5136" name="Text Box 61">
            <a:extLst>
              <a:ext uri="{FF2B5EF4-FFF2-40B4-BE49-F238E27FC236}">
                <a16:creationId xmlns:a16="http://schemas.microsoft.com/office/drawing/2014/main" id="{7145962D-EE19-4E78-A917-E88B5386BEF4}"/>
              </a:ext>
            </a:extLst>
          </p:cNvPr>
          <p:cNvSpPr txBox="1">
            <a:spLocks noChangeArrowheads="1"/>
          </p:cNvSpPr>
          <p:nvPr/>
        </p:nvSpPr>
        <p:spPr bwMode="auto">
          <a:xfrm>
            <a:off x="762000" y="4267200"/>
            <a:ext cx="160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Too private?</a:t>
            </a:r>
          </a:p>
        </p:txBody>
      </p:sp>
      <p:sp>
        <p:nvSpPr>
          <p:cNvPr id="5137" name="Line 62">
            <a:extLst>
              <a:ext uri="{FF2B5EF4-FFF2-40B4-BE49-F238E27FC236}">
                <a16:creationId xmlns:a16="http://schemas.microsoft.com/office/drawing/2014/main" id="{83C3AD10-4CFE-41EF-A085-344D3E2485EB}"/>
              </a:ext>
            </a:extLst>
          </p:cNvPr>
          <p:cNvSpPr>
            <a:spLocks noChangeShapeType="1"/>
          </p:cNvSpPr>
          <p:nvPr/>
        </p:nvSpPr>
        <p:spPr bwMode="auto">
          <a:xfrm>
            <a:off x="1600200" y="4800600"/>
            <a:ext cx="8382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8" name="Line 63">
            <a:extLst>
              <a:ext uri="{FF2B5EF4-FFF2-40B4-BE49-F238E27FC236}">
                <a16:creationId xmlns:a16="http://schemas.microsoft.com/office/drawing/2014/main" id="{59F7A1D7-48BF-4E00-804F-1F3D45EF07CD}"/>
              </a:ext>
            </a:extLst>
          </p:cNvPr>
          <p:cNvSpPr>
            <a:spLocks noChangeShapeType="1"/>
          </p:cNvSpPr>
          <p:nvPr/>
        </p:nvSpPr>
        <p:spPr bwMode="auto">
          <a:xfrm flipH="1">
            <a:off x="762000" y="48006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39" name="Text Box 64">
            <a:extLst>
              <a:ext uri="{FF2B5EF4-FFF2-40B4-BE49-F238E27FC236}">
                <a16:creationId xmlns:a16="http://schemas.microsoft.com/office/drawing/2014/main" id="{5F0FD0EC-1439-4661-A76D-6C90BFD9009A}"/>
              </a:ext>
            </a:extLst>
          </p:cNvPr>
          <p:cNvSpPr txBox="1">
            <a:spLocks noChangeArrowheads="1"/>
          </p:cNvSpPr>
          <p:nvPr/>
        </p:nvSpPr>
        <p:spPr bwMode="auto">
          <a:xfrm>
            <a:off x="609600" y="46482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40" name="Text Box 65">
            <a:extLst>
              <a:ext uri="{FF2B5EF4-FFF2-40B4-BE49-F238E27FC236}">
                <a16:creationId xmlns:a16="http://schemas.microsoft.com/office/drawing/2014/main" id="{F8125964-28E8-4F2D-AD59-A058EC8840A2}"/>
              </a:ext>
            </a:extLst>
          </p:cNvPr>
          <p:cNvSpPr txBox="1">
            <a:spLocks noChangeArrowheads="1"/>
          </p:cNvSpPr>
          <p:nvPr/>
        </p:nvSpPr>
        <p:spPr bwMode="auto">
          <a:xfrm>
            <a:off x="1905000" y="47244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41" name="Text Box 66">
            <a:extLst>
              <a:ext uri="{FF2B5EF4-FFF2-40B4-BE49-F238E27FC236}">
                <a16:creationId xmlns:a16="http://schemas.microsoft.com/office/drawing/2014/main" id="{E8F21027-21F8-45C7-B173-3BBF75CA3208}"/>
              </a:ext>
            </a:extLst>
          </p:cNvPr>
          <p:cNvSpPr txBox="1">
            <a:spLocks noChangeArrowheads="1"/>
          </p:cNvSpPr>
          <p:nvPr/>
        </p:nvSpPr>
        <p:spPr bwMode="auto">
          <a:xfrm>
            <a:off x="3124200" y="43434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consideration</a:t>
            </a:r>
          </a:p>
        </p:txBody>
      </p:sp>
      <p:sp>
        <p:nvSpPr>
          <p:cNvPr id="5142" name="Text Box 67">
            <a:extLst>
              <a:ext uri="{FF2B5EF4-FFF2-40B4-BE49-F238E27FC236}">
                <a16:creationId xmlns:a16="http://schemas.microsoft.com/office/drawing/2014/main" id="{AED791D0-7175-4034-AC90-EF36D12BBECB}"/>
              </a:ext>
            </a:extLst>
          </p:cNvPr>
          <p:cNvSpPr txBox="1">
            <a:spLocks noChangeArrowheads="1"/>
          </p:cNvSpPr>
          <p:nvPr/>
        </p:nvSpPr>
        <p:spPr bwMode="auto">
          <a:xfrm>
            <a:off x="228600" y="2819400"/>
            <a:ext cx="3810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Either no pre-existing duty, or an exception to the pre-existing duty rule?</a:t>
            </a:r>
          </a:p>
        </p:txBody>
      </p:sp>
      <p:sp>
        <p:nvSpPr>
          <p:cNvPr id="5143" name="Line 68">
            <a:extLst>
              <a:ext uri="{FF2B5EF4-FFF2-40B4-BE49-F238E27FC236}">
                <a16:creationId xmlns:a16="http://schemas.microsoft.com/office/drawing/2014/main" id="{F4AE5589-1CED-4FD9-AEB1-E4D4A53B83F2}"/>
              </a:ext>
            </a:extLst>
          </p:cNvPr>
          <p:cNvSpPr>
            <a:spLocks noChangeShapeType="1"/>
          </p:cNvSpPr>
          <p:nvPr/>
        </p:nvSpPr>
        <p:spPr bwMode="auto">
          <a:xfrm>
            <a:off x="2438400" y="3733800"/>
            <a:ext cx="8382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44" name="Line 69">
            <a:extLst>
              <a:ext uri="{FF2B5EF4-FFF2-40B4-BE49-F238E27FC236}">
                <a16:creationId xmlns:a16="http://schemas.microsoft.com/office/drawing/2014/main" id="{60BAC5B1-2F8F-4406-9B55-D3081D8C8D5E}"/>
              </a:ext>
            </a:extLst>
          </p:cNvPr>
          <p:cNvSpPr>
            <a:spLocks noChangeShapeType="1"/>
          </p:cNvSpPr>
          <p:nvPr/>
        </p:nvSpPr>
        <p:spPr bwMode="auto">
          <a:xfrm flipH="1">
            <a:off x="1447800" y="37338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45" name="Text Box 70">
            <a:extLst>
              <a:ext uri="{FF2B5EF4-FFF2-40B4-BE49-F238E27FC236}">
                <a16:creationId xmlns:a16="http://schemas.microsoft.com/office/drawing/2014/main" id="{80B0EAA4-9B37-4615-A3A2-501B5A374073}"/>
              </a:ext>
            </a:extLst>
          </p:cNvPr>
          <p:cNvSpPr txBox="1">
            <a:spLocks noChangeArrowheads="1"/>
          </p:cNvSpPr>
          <p:nvPr/>
        </p:nvSpPr>
        <p:spPr bwMode="auto">
          <a:xfrm>
            <a:off x="1143000" y="36576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46" name="Text Box 71">
            <a:extLst>
              <a:ext uri="{FF2B5EF4-FFF2-40B4-BE49-F238E27FC236}">
                <a16:creationId xmlns:a16="http://schemas.microsoft.com/office/drawing/2014/main" id="{D244D7F2-7A0E-4DA7-BDAB-6440BD412DF3}"/>
              </a:ext>
            </a:extLst>
          </p:cNvPr>
          <p:cNvSpPr txBox="1">
            <a:spLocks noChangeArrowheads="1"/>
          </p:cNvSpPr>
          <p:nvPr/>
        </p:nvSpPr>
        <p:spPr bwMode="auto">
          <a:xfrm>
            <a:off x="2743200" y="36576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47" name="Text Box 72">
            <a:extLst>
              <a:ext uri="{FF2B5EF4-FFF2-40B4-BE49-F238E27FC236}">
                <a16:creationId xmlns:a16="http://schemas.microsoft.com/office/drawing/2014/main" id="{FC80989B-F0CA-4195-9788-C1AB188AC2F7}"/>
              </a:ext>
            </a:extLst>
          </p:cNvPr>
          <p:cNvSpPr txBox="1">
            <a:spLocks noChangeArrowheads="1"/>
          </p:cNvSpPr>
          <p:nvPr/>
        </p:nvSpPr>
        <p:spPr bwMode="auto">
          <a:xfrm>
            <a:off x="4038600" y="2971800"/>
            <a:ext cx="1752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consideration</a:t>
            </a:r>
          </a:p>
        </p:txBody>
      </p:sp>
      <p:sp>
        <p:nvSpPr>
          <p:cNvPr id="5148" name="Text Box 73">
            <a:extLst>
              <a:ext uri="{FF2B5EF4-FFF2-40B4-BE49-F238E27FC236}">
                <a16:creationId xmlns:a16="http://schemas.microsoft.com/office/drawing/2014/main" id="{63AE3AFF-1466-4E03-BFA6-4F2D9DA17F1B}"/>
              </a:ext>
            </a:extLst>
          </p:cNvPr>
          <p:cNvSpPr txBox="1">
            <a:spLocks noChangeArrowheads="1"/>
          </p:cNvSpPr>
          <p:nvPr/>
        </p:nvSpPr>
        <p:spPr bwMode="auto">
          <a:xfrm>
            <a:off x="5562600" y="1676400"/>
            <a:ext cx="2743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t>Promissory estoppel</a:t>
            </a:r>
            <a:r>
              <a:rPr lang="en-US" altLang="en-US" sz="1800"/>
              <a:t>?</a:t>
            </a:r>
          </a:p>
        </p:txBody>
      </p:sp>
      <p:sp>
        <p:nvSpPr>
          <p:cNvPr id="5149" name="Line 74">
            <a:extLst>
              <a:ext uri="{FF2B5EF4-FFF2-40B4-BE49-F238E27FC236}">
                <a16:creationId xmlns:a16="http://schemas.microsoft.com/office/drawing/2014/main" id="{8E3F2142-B961-4330-B66F-32068223A2AA}"/>
              </a:ext>
            </a:extLst>
          </p:cNvPr>
          <p:cNvSpPr>
            <a:spLocks noChangeShapeType="1"/>
          </p:cNvSpPr>
          <p:nvPr/>
        </p:nvSpPr>
        <p:spPr bwMode="auto">
          <a:xfrm>
            <a:off x="6934200" y="2133600"/>
            <a:ext cx="8382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0" name="Line 75">
            <a:extLst>
              <a:ext uri="{FF2B5EF4-FFF2-40B4-BE49-F238E27FC236}">
                <a16:creationId xmlns:a16="http://schemas.microsoft.com/office/drawing/2014/main" id="{BB26AD17-30E5-4BFF-92AD-C1091EAFB42B}"/>
              </a:ext>
            </a:extLst>
          </p:cNvPr>
          <p:cNvSpPr>
            <a:spLocks noChangeShapeType="1"/>
          </p:cNvSpPr>
          <p:nvPr/>
        </p:nvSpPr>
        <p:spPr bwMode="auto">
          <a:xfrm flipH="1">
            <a:off x="5943600" y="21336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1" name="Text Box 76">
            <a:extLst>
              <a:ext uri="{FF2B5EF4-FFF2-40B4-BE49-F238E27FC236}">
                <a16:creationId xmlns:a16="http://schemas.microsoft.com/office/drawing/2014/main" id="{8909F153-92FE-41AB-95FE-552EA4B2C41D}"/>
              </a:ext>
            </a:extLst>
          </p:cNvPr>
          <p:cNvSpPr txBox="1">
            <a:spLocks noChangeArrowheads="1"/>
          </p:cNvSpPr>
          <p:nvPr/>
        </p:nvSpPr>
        <p:spPr bwMode="auto">
          <a:xfrm>
            <a:off x="5638800" y="21336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52" name="Text Box 77">
            <a:extLst>
              <a:ext uri="{FF2B5EF4-FFF2-40B4-BE49-F238E27FC236}">
                <a16:creationId xmlns:a16="http://schemas.microsoft.com/office/drawing/2014/main" id="{E1843BB2-F554-46A5-9FA1-2CB6C6D9554E}"/>
              </a:ext>
            </a:extLst>
          </p:cNvPr>
          <p:cNvSpPr txBox="1">
            <a:spLocks noChangeArrowheads="1"/>
          </p:cNvSpPr>
          <p:nvPr/>
        </p:nvSpPr>
        <p:spPr bwMode="auto">
          <a:xfrm>
            <a:off x="7239000" y="20574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53" name="Text Box 78">
            <a:extLst>
              <a:ext uri="{FF2B5EF4-FFF2-40B4-BE49-F238E27FC236}">
                <a16:creationId xmlns:a16="http://schemas.microsoft.com/office/drawing/2014/main" id="{80601159-4025-4E16-9678-9BEC3376EE6D}"/>
              </a:ext>
            </a:extLst>
          </p:cNvPr>
          <p:cNvSpPr txBox="1">
            <a:spLocks noChangeArrowheads="1"/>
          </p:cNvSpPr>
          <p:nvPr/>
        </p:nvSpPr>
        <p:spPr bwMode="auto">
          <a:xfrm>
            <a:off x="5410200" y="2667000"/>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Enforceable</a:t>
            </a:r>
          </a:p>
        </p:txBody>
      </p:sp>
      <p:sp>
        <p:nvSpPr>
          <p:cNvPr id="5154" name="Text Box 79">
            <a:extLst>
              <a:ext uri="{FF2B5EF4-FFF2-40B4-BE49-F238E27FC236}">
                <a16:creationId xmlns:a16="http://schemas.microsoft.com/office/drawing/2014/main" id="{0A7500BD-5CFE-4DA4-B76B-A0C1339CB509}"/>
              </a:ext>
            </a:extLst>
          </p:cNvPr>
          <p:cNvSpPr txBox="1">
            <a:spLocks noChangeArrowheads="1"/>
          </p:cNvSpPr>
          <p:nvPr/>
        </p:nvSpPr>
        <p:spPr bwMode="auto">
          <a:xfrm>
            <a:off x="7162800" y="2667000"/>
            <a:ext cx="17526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t>Moral obligation or other exception?</a:t>
            </a:r>
          </a:p>
        </p:txBody>
      </p:sp>
      <p:sp>
        <p:nvSpPr>
          <p:cNvPr id="5155" name="Line 80">
            <a:extLst>
              <a:ext uri="{FF2B5EF4-FFF2-40B4-BE49-F238E27FC236}">
                <a16:creationId xmlns:a16="http://schemas.microsoft.com/office/drawing/2014/main" id="{BFABBF56-FCA8-4B8E-9E6F-F1F20348867F}"/>
              </a:ext>
            </a:extLst>
          </p:cNvPr>
          <p:cNvSpPr>
            <a:spLocks noChangeShapeType="1"/>
          </p:cNvSpPr>
          <p:nvPr/>
        </p:nvSpPr>
        <p:spPr bwMode="auto">
          <a:xfrm>
            <a:off x="7696200" y="3810000"/>
            <a:ext cx="8382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6" name="Line 81">
            <a:extLst>
              <a:ext uri="{FF2B5EF4-FFF2-40B4-BE49-F238E27FC236}">
                <a16:creationId xmlns:a16="http://schemas.microsoft.com/office/drawing/2014/main" id="{DC6840EA-2BAC-4663-97DF-27C6F63BE420}"/>
              </a:ext>
            </a:extLst>
          </p:cNvPr>
          <p:cNvSpPr>
            <a:spLocks noChangeShapeType="1"/>
          </p:cNvSpPr>
          <p:nvPr/>
        </p:nvSpPr>
        <p:spPr bwMode="auto">
          <a:xfrm flipH="1">
            <a:off x="6934200" y="3810000"/>
            <a:ext cx="685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57" name="Text Box 82">
            <a:extLst>
              <a:ext uri="{FF2B5EF4-FFF2-40B4-BE49-F238E27FC236}">
                <a16:creationId xmlns:a16="http://schemas.microsoft.com/office/drawing/2014/main" id="{EAB4F5B2-872B-4D48-8FB1-3CEF3BBE1009}"/>
              </a:ext>
            </a:extLst>
          </p:cNvPr>
          <p:cNvSpPr txBox="1">
            <a:spLocks noChangeArrowheads="1"/>
          </p:cNvSpPr>
          <p:nvPr/>
        </p:nvSpPr>
        <p:spPr bwMode="auto">
          <a:xfrm>
            <a:off x="6781800" y="3733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5158" name="Text Box 83">
            <a:extLst>
              <a:ext uri="{FF2B5EF4-FFF2-40B4-BE49-F238E27FC236}">
                <a16:creationId xmlns:a16="http://schemas.microsoft.com/office/drawing/2014/main" id="{853CC94F-2A09-4DCF-94E8-C31D87783D0D}"/>
              </a:ext>
            </a:extLst>
          </p:cNvPr>
          <p:cNvSpPr txBox="1">
            <a:spLocks noChangeArrowheads="1"/>
          </p:cNvSpPr>
          <p:nvPr/>
        </p:nvSpPr>
        <p:spPr bwMode="auto">
          <a:xfrm>
            <a:off x="8153400" y="3733800"/>
            <a:ext cx="685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5159" name="Text Box 84">
            <a:extLst>
              <a:ext uri="{FF2B5EF4-FFF2-40B4-BE49-F238E27FC236}">
                <a16:creationId xmlns:a16="http://schemas.microsoft.com/office/drawing/2014/main" id="{02EFFC65-FE12-431D-ADF9-5C35A678E5FB}"/>
              </a:ext>
            </a:extLst>
          </p:cNvPr>
          <p:cNvSpPr txBox="1">
            <a:spLocks noChangeArrowheads="1"/>
          </p:cNvSpPr>
          <p:nvPr/>
        </p:nvSpPr>
        <p:spPr bwMode="auto">
          <a:xfrm>
            <a:off x="5715000" y="4343400"/>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Enforceable</a:t>
            </a:r>
          </a:p>
        </p:txBody>
      </p:sp>
      <p:sp>
        <p:nvSpPr>
          <p:cNvPr id="5160" name="Text Box 85">
            <a:extLst>
              <a:ext uri="{FF2B5EF4-FFF2-40B4-BE49-F238E27FC236}">
                <a16:creationId xmlns:a16="http://schemas.microsoft.com/office/drawing/2014/main" id="{F0161F79-3561-4F5C-ABC2-DB9E20BB7232}"/>
              </a:ext>
            </a:extLst>
          </p:cNvPr>
          <p:cNvSpPr txBox="1">
            <a:spLocks noChangeArrowheads="1"/>
          </p:cNvSpPr>
          <p:nvPr/>
        </p:nvSpPr>
        <p:spPr bwMode="auto">
          <a:xfrm>
            <a:off x="7467600" y="4343400"/>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Unenforceable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080CD-B9D2-4FCE-BACA-779A85EBC746}"/>
              </a:ext>
            </a:extLst>
          </p:cNvPr>
          <p:cNvSpPr>
            <a:spLocks noGrp="1"/>
          </p:cNvSpPr>
          <p:nvPr>
            <p:ph type="title"/>
          </p:nvPr>
        </p:nvSpPr>
        <p:spPr/>
        <p:txBody>
          <a:bodyPr/>
          <a:lstStyle/>
          <a:p>
            <a:r>
              <a:rPr lang="en-US" dirty="0"/>
              <a:t>The Greedy Life Guard</a:t>
            </a:r>
          </a:p>
        </p:txBody>
      </p:sp>
      <p:sp>
        <p:nvSpPr>
          <p:cNvPr id="3" name="Content Placeholder 2">
            <a:extLst>
              <a:ext uri="{FF2B5EF4-FFF2-40B4-BE49-F238E27FC236}">
                <a16:creationId xmlns:a16="http://schemas.microsoft.com/office/drawing/2014/main" id="{01078921-8891-4ABE-BE29-99ECB5DA5875}"/>
              </a:ext>
            </a:extLst>
          </p:cNvPr>
          <p:cNvSpPr>
            <a:spLocks noGrp="1"/>
          </p:cNvSpPr>
          <p:nvPr>
            <p:ph idx="1"/>
          </p:nvPr>
        </p:nvSpPr>
        <p:spPr/>
        <p:txBody>
          <a:bodyPr/>
          <a:lstStyle/>
          <a:p>
            <a:r>
              <a:rPr lang="en-US" sz="2800" dirty="0">
                <a:effectLst/>
                <a:ea typeface="Times New Roman" panose="02020603050405020304" pitchFamily="18" charset="0"/>
                <a:cs typeface="Verdana" panose="020B0604030504040204" pitchFamily="34" charset="0"/>
              </a:rPr>
              <a:t>Mary is drowning. The pool lifeguard, who is hired and paid by the facility and is on-duty, tells Mary's family that they must pay $50 for him to save Mary. The family promises to pay the money. </a:t>
            </a:r>
          </a:p>
          <a:p>
            <a:r>
              <a:rPr lang="en-US" sz="2800" dirty="0">
                <a:ea typeface="Times New Roman" panose="02020603050405020304" pitchFamily="18" charset="0"/>
                <a:cs typeface="Times New Roman" panose="02020603050405020304" pitchFamily="18" charset="0"/>
              </a:rPr>
              <a:t>Should the family’s promise be enforceable?</a:t>
            </a:r>
          </a:p>
          <a:p>
            <a:pPr marL="457200" indent="-457200">
              <a:buSzPct val="100000"/>
              <a:buFont typeface="+mj-lt"/>
              <a:buAutoNum type="alphaLcParenR"/>
            </a:pPr>
            <a:r>
              <a:rPr lang="en-US" sz="2800" dirty="0">
                <a:ea typeface="Times New Roman" panose="02020603050405020304" pitchFamily="18" charset="0"/>
                <a:cs typeface="Verdana" panose="020B0604030504040204" pitchFamily="34" charset="0"/>
              </a:rPr>
              <a:t>Yes</a:t>
            </a:r>
          </a:p>
          <a:p>
            <a:pPr marL="457200" indent="-457200">
              <a:buSzPct val="100000"/>
              <a:buFont typeface="+mj-lt"/>
              <a:buAutoNum type="alphaLcParenR"/>
            </a:pPr>
            <a:r>
              <a:rPr lang="en-US" sz="2800" dirty="0">
                <a:ea typeface="Times New Roman" panose="02020603050405020304" pitchFamily="18" charset="0"/>
                <a:cs typeface="Verdana" panose="020B0604030504040204" pitchFamily="34" charset="0"/>
              </a:rPr>
              <a:t>No</a:t>
            </a:r>
            <a:endParaRPr lang="en-US" sz="2800" dirty="0">
              <a:effectLst/>
              <a:ea typeface="Times New Roman" panose="02020603050405020304" pitchFamily="18" charset="0"/>
              <a:cs typeface="Verdana" panose="020B0604030504040204" pitchFamily="34" charset="0"/>
            </a:endParaRPr>
          </a:p>
          <a:p>
            <a:endParaRPr lang="en-US" sz="2800" dirty="0">
              <a:latin typeface="Verdana" panose="020B0604030504040204" pitchFamily="34" charset="0"/>
              <a:ea typeface="Times New Roman" panose="02020603050405020304" pitchFamily="18" charset="0"/>
              <a:cs typeface="Times New Roman" panose="02020603050405020304" pitchFamily="18" charset="0"/>
            </a:endParaRPr>
          </a:p>
          <a:p>
            <a:endParaRPr lang="en-US" sz="28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79667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B4EB6-6738-4E7B-9A4C-C37C4FE16918}"/>
              </a:ext>
            </a:extLst>
          </p:cNvPr>
          <p:cNvSpPr>
            <a:spLocks noGrp="1"/>
          </p:cNvSpPr>
          <p:nvPr>
            <p:ph type="title"/>
          </p:nvPr>
        </p:nvSpPr>
        <p:spPr/>
        <p:txBody>
          <a:bodyPr/>
          <a:lstStyle/>
          <a:p>
            <a:r>
              <a:rPr lang="en-US" dirty="0"/>
              <a:t>Gray v. Martino</a:t>
            </a:r>
          </a:p>
        </p:txBody>
      </p:sp>
      <p:sp>
        <p:nvSpPr>
          <p:cNvPr id="3" name="Content Placeholder 2">
            <a:extLst>
              <a:ext uri="{FF2B5EF4-FFF2-40B4-BE49-F238E27FC236}">
                <a16:creationId xmlns:a16="http://schemas.microsoft.com/office/drawing/2014/main" id="{67D9E8D7-7A86-4FC2-ADAB-ABE8B856E38D}"/>
              </a:ext>
            </a:extLst>
          </p:cNvPr>
          <p:cNvSpPr>
            <a:spLocks noGrp="1"/>
          </p:cNvSpPr>
          <p:nvPr>
            <p:ph idx="1"/>
          </p:nvPr>
        </p:nvSpPr>
        <p:spPr>
          <a:xfrm>
            <a:off x="381000" y="1066800"/>
            <a:ext cx="8229600" cy="5791200"/>
          </a:xfrm>
        </p:spPr>
        <p:txBody>
          <a:bodyPr/>
          <a:lstStyle/>
          <a:p>
            <a:pPr marL="0" marR="0">
              <a:spcBef>
                <a:spcPts val="0"/>
              </a:spcBef>
              <a:spcAft>
                <a:spcPts val="0"/>
              </a:spcAft>
            </a:pPr>
            <a:r>
              <a:rPr lang="en-US" sz="2800" dirty="0">
                <a:effectLst/>
                <a:ea typeface="Times New Roman" panose="02020603050405020304" pitchFamily="18" charset="0"/>
                <a:cs typeface="Verdana" panose="020B0604030504040204" pitchFamily="34" charset="0"/>
              </a:rPr>
              <a:t>What was the promise?  </a:t>
            </a:r>
          </a:p>
          <a:p>
            <a:pPr marL="679450" lvl="2">
              <a:spcBef>
                <a:spcPts val="0"/>
              </a:spcBef>
              <a:spcAft>
                <a:spcPts val="0"/>
              </a:spcAft>
            </a:pPr>
            <a:r>
              <a:rPr lang="en-US" sz="2800" dirty="0">
                <a:effectLst/>
                <a:ea typeface="Times New Roman" panose="02020603050405020304" pitchFamily="18" charset="0"/>
                <a:cs typeface="Verdana" panose="020B0604030504040204" pitchFamily="34" charset="0"/>
              </a:rPr>
              <a:t>Martino promised to pay police officer–Gray--$500 if he found he thieves that had robbed her. He did, but Martino refused to pay.  </a:t>
            </a:r>
          </a:p>
          <a:p>
            <a:pPr marL="327025" lvl="1">
              <a:spcBef>
                <a:spcPts val="0"/>
              </a:spcBef>
              <a:spcAft>
                <a:spcPts val="0"/>
              </a:spcAft>
            </a:pPr>
            <a:r>
              <a:rPr lang="en-US" sz="2800" dirty="0">
                <a:ea typeface="Times New Roman" panose="02020603050405020304" pitchFamily="18" charset="0"/>
                <a:cs typeface="Verdana" panose="020B0604030504040204" pitchFamily="34" charset="0"/>
              </a:rPr>
              <a:t>What was the alleged consideration?</a:t>
            </a:r>
          </a:p>
          <a:p>
            <a:pPr marL="679450" lvl="2">
              <a:spcBef>
                <a:spcPts val="0"/>
              </a:spcBef>
              <a:spcAft>
                <a:spcPts val="0"/>
              </a:spcAft>
            </a:pPr>
            <a:r>
              <a:rPr lang="en-US" sz="2800" dirty="0">
                <a:ea typeface="Times New Roman" panose="02020603050405020304" pitchFamily="18" charset="0"/>
                <a:cs typeface="Verdana" panose="020B0604030504040204" pitchFamily="34" charset="0"/>
              </a:rPr>
              <a:t>Martino’s finding the thieves. (Why not a promise find them?)</a:t>
            </a:r>
          </a:p>
          <a:p>
            <a:pPr marL="327025" lvl="1">
              <a:spcBef>
                <a:spcPts val="0"/>
              </a:spcBef>
              <a:spcAft>
                <a:spcPts val="0"/>
              </a:spcAft>
            </a:pPr>
            <a:r>
              <a:rPr lang="en-US" sz="2800" dirty="0">
                <a:effectLst/>
                <a:ea typeface="Times New Roman" panose="02020603050405020304" pitchFamily="18" charset="0"/>
                <a:cs typeface="Verdana" panose="020B0604030504040204" pitchFamily="34" charset="0"/>
              </a:rPr>
              <a:t>Put consideration aside for the moment.  If you were a legislator, would you allow such promises to be enforceable?  </a:t>
            </a:r>
            <a:endParaRPr lang="en-US" sz="2800" dirty="0">
              <a:ea typeface="Times New Roman" panose="02020603050405020304" pitchFamily="18" charset="0"/>
              <a:cs typeface="Verdana" panose="020B0604030504040204" pitchFamily="34" charset="0"/>
            </a:endParaRPr>
          </a:p>
          <a:p>
            <a:pPr marL="679450" lvl="2">
              <a:spcBef>
                <a:spcPts val="0"/>
              </a:spcBef>
              <a:spcAft>
                <a:spcPts val="0"/>
              </a:spcAft>
            </a:pPr>
            <a:r>
              <a:rPr lang="en-US" sz="2800" dirty="0">
                <a:effectLst/>
                <a:ea typeface="Times New Roman" panose="02020603050405020304" pitchFamily="18" charset="0"/>
                <a:cs typeface="Verdana" panose="020B0604030504040204" pitchFamily="34" charset="0"/>
              </a:rPr>
              <a:t>Good reasons not to: Police might slight other cases</a:t>
            </a:r>
            <a:r>
              <a:rPr lang="en-US" sz="2800" dirty="0">
                <a:ea typeface="Times New Roman" panose="02020603050405020304" pitchFamily="18" charset="0"/>
                <a:cs typeface="Verdana" panose="020B0604030504040204" pitchFamily="34" charset="0"/>
              </a:rPr>
              <a:t>—</a:t>
            </a:r>
            <a:r>
              <a:rPr lang="en-US" sz="2800" dirty="0">
                <a:effectLst/>
                <a:ea typeface="Times New Roman" panose="02020603050405020304" pitchFamily="18" charset="0"/>
                <a:cs typeface="Verdana" panose="020B0604030504040204" pitchFamily="34" charset="0"/>
              </a:rPr>
              <a:t>refuse to work unless victims promised to pay extra. </a:t>
            </a:r>
          </a:p>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cs typeface="Verdana" panose="020B0604030504040204" pitchFamily="34" charset="0"/>
              </a:rPr>
              <a:t>`</a:t>
            </a:r>
          </a:p>
        </p:txBody>
      </p:sp>
    </p:spTree>
    <p:extLst>
      <p:ext uri="{BB962C8B-B14F-4D97-AF65-F5344CB8AC3E}">
        <p14:creationId xmlns:p14="http://schemas.microsoft.com/office/powerpoint/2010/main" val="28900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394EC-7DD2-4F84-A02D-202D22004BD8}"/>
              </a:ext>
            </a:extLst>
          </p:cNvPr>
          <p:cNvSpPr>
            <a:spLocks noGrp="1"/>
          </p:cNvSpPr>
          <p:nvPr>
            <p:ph type="title"/>
          </p:nvPr>
        </p:nvSpPr>
        <p:spPr/>
        <p:txBody>
          <a:bodyPr/>
          <a:lstStyle/>
          <a:p>
            <a:r>
              <a:rPr lang="en-US" dirty="0"/>
              <a:t>Pre-Existing Duty In </a:t>
            </a:r>
            <a:r>
              <a:rPr lang="en-US" i="1" dirty="0"/>
              <a:t>Gray v. Martino</a:t>
            </a:r>
          </a:p>
        </p:txBody>
      </p:sp>
      <p:sp>
        <p:nvSpPr>
          <p:cNvPr id="3" name="Content Placeholder 2">
            <a:extLst>
              <a:ext uri="{FF2B5EF4-FFF2-40B4-BE49-F238E27FC236}">
                <a16:creationId xmlns:a16="http://schemas.microsoft.com/office/drawing/2014/main" id="{DBD403C8-F014-419E-A033-81AE54BC02AC}"/>
              </a:ext>
            </a:extLst>
          </p:cNvPr>
          <p:cNvSpPr>
            <a:spLocks noGrp="1"/>
          </p:cNvSpPr>
          <p:nvPr>
            <p:ph idx="1"/>
          </p:nvPr>
        </p:nvSpPr>
        <p:spPr/>
        <p:txBody>
          <a:bodyPr/>
          <a:lstStyle/>
          <a:p>
            <a:r>
              <a:rPr lang="en-US" sz="3200" dirty="0">
                <a:effectLst/>
                <a:ea typeface="Times New Roman" panose="02020603050405020304" pitchFamily="18" charset="0"/>
                <a:cs typeface="Verdana" panose="020B0604030504040204" pitchFamily="34" charset="0"/>
              </a:rPr>
              <a:t>Martino promised to pay police officer Gray $500 if he found he thieves that had robbed her.</a:t>
            </a:r>
          </a:p>
          <a:p>
            <a:r>
              <a:rPr lang="en-US" sz="3200" dirty="0"/>
              <a:t>The alleged consideration is Gray’s finding the thieves. </a:t>
            </a:r>
          </a:p>
          <a:p>
            <a:r>
              <a:rPr lang="en-US" sz="3200" dirty="0"/>
              <a:t>But Gray is </a:t>
            </a:r>
            <a:r>
              <a:rPr lang="en-US" sz="3200" i="1" dirty="0"/>
              <a:t>already legally obligated</a:t>
            </a:r>
            <a:r>
              <a:rPr lang="en-US" sz="3200" dirty="0"/>
              <a:t> to find the thieves. </a:t>
            </a:r>
          </a:p>
          <a:p>
            <a:r>
              <a:rPr lang="en-US" sz="3200" dirty="0"/>
              <a:t>So his finding the thieves cannot serve as consideration. </a:t>
            </a:r>
            <a:endParaRPr lang="en-US" dirty="0"/>
          </a:p>
        </p:txBody>
      </p:sp>
    </p:spTree>
    <p:extLst>
      <p:ext uri="{BB962C8B-B14F-4D97-AF65-F5344CB8AC3E}">
        <p14:creationId xmlns:p14="http://schemas.microsoft.com/office/powerpoint/2010/main" val="1538010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222EC-2C85-4066-8079-DD98FC6AB1CB}"/>
              </a:ext>
            </a:extLst>
          </p:cNvPr>
          <p:cNvSpPr>
            <a:spLocks noGrp="1"/>
          </p:cNvSpPr>
          <p:nvPr>
            <p:ph type="title"/>
          </p:nvPr>
        </p:nvSpPr>
        <p:spPr/>
        <p:txBody>
          <a:bodyPr/>
          <a:lstStyle/>
          <a:p>
            <a:r>
              <a:rPr lang="en-US" dirty="0"/>
              <a:t>Public Policy</a:t>
            </a:r>
          </a:p>
        </p:txBody>
      </p:sp>
      <p:sp>
        <p:nvSpPr>
          <p:cNvPr id="3" name="Content Placeholder 2">
            <a:extLst>
              <a:ext uri="{FF2B5EF4-FFF2-40B4-BE49-F238E27FC236}">
                <a16:creationId xmlns:a16="http://schemas.microsoft.com/office/drawing/2014/main" id="{0229C2A9-35AA-419B-85FA-EB763110194E}"/>
              </a:ext>
            </a:extLst>
          </p:cNvPr>
          <p:cNvSpPr>
            <a:spLocks noGrp="1"/>
          </p:cNvSpPr>
          <p:nvPr>
            <p:ph idx="1"/>
          </p:nvPr>
        </p:nvSpPr>
        <p:spPr/>
        <p:txBody>
          <a:bodyPr/>
          <a:lstStyle/>
          <a:p>
            <a:r>
              <a:rPr lang="en-US" sz="3200" dirty="0">
                <a:effectLst/>
                <a:ea typeface="Times New Roman" panose="02020603050405020304" pitchFamily="18" charset="0"/>
                <a:cs typeface="Verdana" panose="020B0604030504040204" pitchFamily="34" charset="0"/>
              </a:rPr>
              <a:t>A court could refuse to enforce the promise on ground that we do not want to encourage bribery.  </a:t>
            </a:r>
            <a:endParaRPr lang="en-US" sz="3200" dirty="0">
              <a:ea typeface="Times New Roman" panose="02020603050405020304" pitchFamily="18" charset="0"/>
              <a:cs typeface="Verdana" panose="020B0604030504040204" pitchFamily="34" charset="0"/>
            </a:endParaRPr>
          </a:p>
          <a:p>
            <a:r>
              <a:rPr lang="en-US" sz="3200" dirty="0">
                <a:ea typeface="Times New Roman" panose="02020603050405020304" pitchFamily="18" charset="0"/>
                <a:cs typeface="Verdana" panose="020B0604030504040204" pitchFamily="34" charset="0"/>
              </a:rPr>
              <a:t>T</a:t>
            </a:r>
            <a:r>
              <a:rPr lang="en-US" sz="3200" dirty="0">
                <a:effectLst/>
                <a:ea typeface="Times New Roman" panose="02020603050405020304" pitchFamily="18" charset="0"/>
                <a:cs typeface="Verdana" panose="020B0604030504040204" pitchFamily="34" charset="0"/>
              </a:rPr>
              <a:t>here is an applicable contract doctrine:  "Promises that </a:t>
            </a:r>
            <a:r>
              <a:rPr lang="en-US" sz="3200" i="1" dirty="0">
                <a:effectLst/>
                <a:ea typeface="Times New Roman" panose="02020603050405020304" pitchFamily="18" charset="0"/>
                <a:cs typeface="Verdana" panose="020B0604030504040204" pitchFamily="34" charset="0"/>
              </a:rPr>
              <a:t>violate public policy</a:t>
            </a:r>
            <a:r>
              <a:rPr lang="en-US" sz="3200" dirty="0">
                <a:effectLst/>
                <a:ea typeface="Times New Roman" panose="02020603050405020304" pitchFamily="18" charset="0"/>
                <a:cs typeface="Verdana" panose="020B0604030504040204" pitchFamily="34" charset="0"/>
              </a:rPr>
              <a:t> are not enforceable".  </a:t>
            </a:r>
          </a:p>
          <a:p>
            <a:pPr lvl="1"/>
            <a:r>
              <a:rPr lang="en-US" sz="2800" dirty="0">
                <a:ea typeface="Times New Roman" panose="02020603050405020304" pitchFamily="18" charset="0"/>
                <a:cs typeface="Verdana" panose="020B0604030504040204" pitchFamily="34" charset="0"/>
              </a:rPr>
              <a:t>Often</a:t>
            </a:r>
            <a:r>
              <a:rPr lang="en-US" sz="2800" dirty="0">
                <a:effectLst/>
                <a:ea typeface="Times New Roman" panose="02020603050405020304" pitchFamily="18" charset="0"/>
                <a:cs typeface="Verdana" panose="020B0604030504040204" pitchFamily="34" charset="0"/>
              </a:rPr>
              <a:t> applied to promises that involving illegal activity:  Like gambling debts where gambling illegal.</a:t>
            </a:r>
            <a:endParaRPr lang="en-US" dirty="0"/>
          </a:p>
        </p:txBody>
      </p:sp>
    </p:spTree>
    <p:extLst>
      <p:ext uri="{BB962C8B-B14F-4D97-AF65-F5344CB8AC3E}">
        <p14:creationId xmlns:p14="http://schemas.microsoft.com/office/powerpoint/2010/main" val="3946486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2C9FC-388A-4D52-A199-43A3A25EC1CD}"/>
              </a:ext>
            </a:extLst>
          </p:cNvPr>
          <p:cNvSpPr>
            <a:spLocks noGrp="1"/>
          </p:cNvSpPr>
          <p:nvPr>
            <p:ph type="title"/>
          </p:nvPr>
        </p:nvSpPr>
        <p:spPr/>
        <p:txBody>
          <a:bodyPr/>
          <a:lstStyle/>
          <a:p>
            <a:r>
              <a:rPr lang="en-US" dirty="0"/>
              <a:t>Sarah, Ted, and Tillie</a:t>
            </a:r>
          </a:p>
        </p:txBody>
      </p:sp>
      <p:sp>
        <p:nvSpPr>
          <p:cNvPr id="3" name="Content Placeholder 2">
            <a:extLst>
              <a:ext uri="{FF2B5EF4-FFF2-40B4-BE49-F238E27FC236}">
                <a16:creationId xmlns:a16="http://schemas.microsoft.com/office/drawing/2014/main" id="{748ED97D-6189-4879-A085-8CC9ECAFCD43}"/>
              </a:ext>
            </a:extLst>
          </p:cNvPr>
          <p:cNvSpPr>
            <a:spLocks noGrp="1"/>
          </p:cNvSpPr>
          <p:nvPr>
            <p:ph idx="1"/>
          </p:nvPr>
        </p:nvSpPr>
        <p:spPr>
          <a:xfrm>
            <a:off x="381000" y="1163637"/>
            <a:ext cx="8229600" cy="4530725"/>
          </a:xfrm>
        </p:spPr>
        <p:txBody>
          <a:bodyPr/>
          <a:lstStyle/>
          <a:p>
            <a:pPr marL="0" marR="0">
              <a:spcBef>
                <a:spcPts val="0"/>
              </a:spcBef>
              <a:spcAft>
                <a:spcPts val="0"/>
              </a:spcAft>
            </a:pPr>
            <a:r>
              <a:rPr lang="en-US" sz="2400" dirty="0">
                <a:effectLst/>
                <a:ea typeface="Times New Roman" panose="02020603050405020304" pitchFamily="18" charset="0"/>
                <a:cs typeface="Arial" panose="020B0604020202020204" pitchFamily="34" charset="0"/>
              </a:rPr>
              <a:t>Sarah has been hospitalized with an eating disorder.  Her favorite Aunt Tillie and Uncle Ted are visiting her in the hospital.  Ted promises to pay her $1000 dollars if Sarah promises to follow her therapist’s and nutritionist’s eating plan.  Sarah so promises.  Aunt Tillie promises to pay another $100 for each pound she gains.  </a:t>
            </a: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Arial" panose="020B0604020202020204" pitchFamily="34" charset="0"/>
              </a:rPr>
              <a:t>Sarah already promised Uncle Ted to follow her therapist’s and nutritionist’s eating plan, and if she does that, she will gain weight</a:t>
            </a:r>
            <a:r>
              <a:rPr lang="en-US" sz="2400" dirty="0">
                <a:ea typeface="Times New Roman" panose="02020603050405020304" pitchFamily="18" charset="0"/>
                <a:cs typeface="Arial" panose="020B0604020202020204" pitchFamily="34" charset="0"/>
              </a:rPr>
              <a:t>, but in many case the person does not. There is </a:t>
            </a:r>
            <a:r>
              <a:rPr lang="en-US" sz="2400">
                <a:ea typeface="Times New Roman" panose="02020603050405020304" pitchFamily="18" charset="0"/>
                <a:cs typeface="Arial" panose="020B0604020202020204" pitchFamily="34" charset="0"/>
              </a:rPr>
              <a:t>no guarantee. </a:t>
            </a: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Arial" panose="020B0604020202020204" pitchFamily="34" charset="0"/>
              </a:rPr>
              <a:t>Is Aunt </a:t>
            </a:r>
            <a:r>
              <a:rPr lang="en-US" sz="2400" dirty="0" err="1">
                <a:effectLst/>
                <a:ea typeface="Times New Roman" panose="02020603050405020304" pitchFamily="18" charset="0"/>
                <a:cs typeface="Arial" panose="020B0604020202020204" pitchFamily="34" charset="0"/>
              </a:rPr>
              <a:t>Tille’s</a:t>
            </a:r>
            <a:r>
              <a:rPr lang="en-US" sz="2400" dirty="0">
                <a:effectLst/>
                <a:ea typeface="Times New Roman" panose="02020603050405020304" pitchFamily="18" charset="0"/>
                <a:cs typeface="Arial" panose="020B0604020202020204" pitchFamily="34" charset="0"/>
              </a:rPr>
              <a:t> promise unenforceable under the pre-existing duty rule?  </a:t>
            </a:r>
            <a:endParaRPr lang="en-US" sz="2400" dirty="0">
              <a:effectLst/>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2400" dirty="0">
                <a:effectLst/>
                <a:ea typeface="Times New Roman" panose="02020603050405020304" pitchFamily="18" charset="0"/>
                <a:cs typeface="Times New Roman" panose="02020603050405020304" pitchFamily="18" charset="0"/>
              </a:rPr>
              <a:t> </a:t>
            </a:r>
          </a:p>
          <a:p>
            <a:pPr marL="0" marR="0">
              <a:spcBef>
                <a:spcPts val="0"/>
              </a:spcBef>
              <a:spcAft>
                <a:spcPts val="0"/>
              </a:spcAft>
            </a:pPr>
            <a:r>
              <a:rPr lang="en-US" sz="2000" b="1" dirty="0">
                <a:effectLst/>
                <a:latin typeface="Verdana" panose="020B0604030504040204" pitchFamily="34" charset="0"/>
                <a:ea typeface="Times New Roman" panose="02020603050405020304" pitchFamily="18" charset="0"/>
                <a:cs typeface="Arial" panose="020B0604020202020204" pitchFamily="34" charset="0"/>
              </a:rPr>
              <a:t>(a) Yes.</a:t>
            </a:r>
            <a:endParaRPr lang="en-US" sz="20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2000" b="1" dirty="0">
                <a:effectLst/>
                <a:latin typeface="Verdana" panose="020B0604030504040204" pitchFamily="34" charset="0"/>
                <a:ea typeface="Times New Roman" panose="02020603050405020304" pitchFamily="18" charset="0"/>
                <a:cs typeface="Arial" panose="020B0604020202020204" pitchFamily="34" charset="0"/>
              </a:rPr>
              <a:t> </a:t>
            </a:r>
            <a:endParaRPr lang="en-US" sz="20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b="1" dirty="0">
                <a:effectLst/>
                <a:latin typeface="Verdana" panose="020B0604030504040204" pitchFamily="34" charset="0"/>
                <a:ea typeface="Times New Roman" panose="02020603050405020304" pitchFamily="18" charset="0"/>
                <a:cs typeface="Arial" panose="020B0604020202020204" pitchFamily="34" charset="0"/>
              </a:rPr>
              <a:t>(b) No.</a:t>
            </a:r>
            <a:endParaRPr lang="en-US" sz="20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49696604"/>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3487</TotalTime>
  <Words>2452</Words>
  <Application>Microsoft Office PowerPoint</Application>
  <PresentationFormat>On-screen Show (4:3)</PresentationFormat>
  <Paragraphs>199</Paragraphs>
  <Slides>29</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Garamond</vt:lpstr>
      <vt:lpstr>Times New Roman</vt:lpstr>
      <vt:lpstr>Verdana</vt:lpstr>
      <vt:lpstr>Wingdings</vt:lpstr>
      <vt:lpstr>Edge</vt:lpstr>
      <vt:lpstr>The Preexisting Duty Rule</vt:lpstr>
      <vt:lpstr>The Preexisting Duty Rule</vt:lpstr>
      <vt:lpstr>Griffey v. Magellan Health, 562 F.Supp.3d 34 (2021),</vt:lpstr>
      <vt:lpstr>PowerPoint Presentation</vt:lpstr>
      <vt:lpstr>The Greedy Life Guard</vt:lpstr>
      <vt:lpstr>Gray v. Martino</vt:lpstr>
      <vt:lpstr>Pre-Existing Duty In Gray v. Martino</vt:lpstr>
      <vt:lpstr>Public Policy</vt:lpstr>
      <vt:lpstr>Sarah, Ted, and Tillie</vt:lpstr>
      <vt:lpstr>Sarah, Ted, and Tillie Again </vt:lpstr>
      <vt:lpstr>De Cicco v. Schweitzer </vt:lpstr>
      <vt:lpstr>The Argument in DeCicco</vt:lpstr>
      <vt:lpstr>Rescission </vt:lpstr>
      <vt:lpstr>Rescission Loophole</vt:lpstr>
      <vt:lpstr>Lingenfelder v. Wainwright </vt:lpstr>
      <vt:lpstr>Lingenfelder v. Wainwright</vt:lpstr>
      <vt:lpstr>Problem: Rescission in Martino</vt:lpstr>
      <vt:lpstr>Counterproductive doctrinal changes </vt:lpstr>
      <vt:lpstr>History of the pre-existing duty rule</vt:lpstr>
      <vt:lpstr>An Emerging Pattern</vt:lpstr>
      <vt:lpstr>Token (Nominal) Consideration</vt:lpstr>
      <vt:lpstr>Rescission Loophole</vt:lpstr>
      <vt:lpstr>The Pattern That Emerged</vt:lpstr>
      <vt:lpstr>The Pattern Prior to the Modern Law</vt:lpstr>
      <vt:lpstr>Modern Law</vt:lpstr>
      <vt:lpstr>Does Not Apply To Contract Modification</vt:lpstr>
      <vt:lpstr>Alpine Manor </vt:lpstr>
      <vt:lpstr>PowerPoint Presentation</vt:lpstr>
      <vt:lpstr>Careless Collectors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 richardwarner</cp:lastModifiedBy>
  <cp:revision>451</cp:revision>
  <dcterms:created xsi:type="dcterms:W3CDTF">2004-02-06T21:25:14Z</dcterms:created>
  <dcterms:modified xsi:type="dcterms:W3CDTF">2025-08-28T17:11:11Z</dcterms:modified>
</cp:coreProperties>
</file>